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6"/>
  </p:sldMasterIdLst>
  <p:notesMasterIdLst>
    <p:notesMasterId r:id="rId19"/>
  </p:notesMasterIdLst>
  <p:sldIdLst>
    <p:sldId id="273" r:id="rId7"/>
    <p:sldId id="283" r:id="rId8"/>
    <p:sldId id="295" r:id="rId9"/>
    <p:sldId id="285" r:id="rId10"/>
    <p:sldId id="286" r:id="rId11"/>
    <p:sldId id="287" r:id="rId12"/>
    <p:sldId id="288" r:id="rId13"/>
    <p:sldId id="297" r:id="rId14"/>
    <p:sldId id="299" r:id="rId15"/>
    <p:sldId id="298" r:id="rId16"/>
    <p:sldId id="280" r:id="rId17"/>
    <p:sldId id="281" r:id="rId1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944">
          <p15:clr>
            <a:srgbClr val="A4A3A4"/>
          </p15:clr>
        </p15:guide>
        <p15:guide id="2" pos="35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lank, Margaret (CFPB)" initials="PM(" lastIdx="1" clrIdx="0">
    <p:extLst>
      <p:ext uri="{19B8F6BF-5375-455C-9EA6-DF929625EA0E}">
        <p15:presenceInfo xmlns:p15="http://schemas.microsoft.com/office/powerpoint/2012/main" userId="S-1-5-21-777607571-1966955543-4197172876-7375" providerId="AD"/>
      </p:ext>
    </p:extLst>
  </p:cmAuthor>
  <p:cmAuthor id="2" name="Mosena, Lea (CFPB)" initials="ML(" lastIdx="3" clrIdx="1">
    <p:extLst>
      <p:ext uri="{19B8F6BF-5375-455C-9EA6-DF929625EA0E}">
        <p15:presenceInfo xmlns:p15="http://schemas.microsoft.com/office/powerpoint/2012/main" userId="S::Lea.Mosena@cfpb.gov::f56788eb-c646-4d9f-a4ab-84bd7df1deee" providerId="AD"/>
      </p:ext>
    </p:extLst>
  </p:cmAuthor>
  <p:cmAuthor id="3" name="Stein, Gary (CFPB)" initials="SG(" lastIdx="3" clrIdx="2">
    <p:extLst>
      <p:ext uri="{19B8F6BF-5375-455C-9EA6-DF929625EA0E}">
        <p15:presenceInfo xmlns:p15="http://schemas.microsoft.com/office/powerpoint/2012/main" userId="S::Gary.Stein@cfpb.gov::86f73150-b7e7-478b-a2fd-6e91fc3d614b" providerId="AD"/>
      </p:ext>
    </p:extLst>
  </p:cmAuthor>
  <p:cmAuthor id="4" name="Bentovim, Max (CFPB)" initials="B(" lastIdx="3" clrIdx="3">
    <p:extLst>
      <p:ext uri="{19B8F6BF-5375-455C-9EA6-DF929625EA0E}">
        <p15:presenceInfo xmlns:p15="http://schemas.microsoft.com/office/powerpoint/2012/main" userId="S::max.bentovim@cfpb.gov::65910c5b-eaf8-49d0-aae1-73f41d275ae8" providerId="AD"/>
      </p:ext>
    </p:extLst>
  </p:cmAuthor>
  <p:cmAuthor id="5" name="Wong, Zachary (CFPB)" initials="WZ(" lastIdx="3" clrIdx="4">
    <p:extLst>
      <p:ext uri="{19B8F6BF-5375-455C-9EA6-DF929625EA0E}">
        <p15:presenceInfo xmlns:p15="http://schemas.microsoft.com/office/powerpoint/2012/main" userId="S::Zachary.Wong@cfpb.gov::80539871-08f7-41aa-ad06-72f2a46b4559" providerId="AD"/>
      </p:ext>
    </p:extLst>
  </p:cmAuthor>
  <p:cmAuthor id="6" name="Wade-Gery, William (CFPB)" initials="WW(" lastIdx="1" clrIdx="5">
    <p:extLst>
      <p:ext uri="{19B8F6BF-5375-455C-9EA6-DF929625EA0E}">
        <p15:presenceInfo xmlns:p15="http://schemas.microsoft.com/office/powerpoint/2012/main" userId="S::William.Wade-Gery@cfpb.gov::dfb15978-5ca8-4865-9e82-3ee4e3d41bd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0B7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9AC21F-9A41-4B50-948B-7E5C4A1939C7}" v="2" dt="2020-11-06T19:04:48.862"/>
  </p1510:revLst>
</p1510:revInfo>
</file>

<file path=ppt/tableStyles.xml><?xml version="1.0" encoding="utf-8"?>
<a:tblStyleLst xmlns:a="http://schemas.openxmlformats.org/drawingml/2006/main" def="{05B96D8B-66B1-4798-876F-329478C7A52C}">
  <a:tblStyle styleId="{05B96D8B-66B1-4798-876F-329478C7A52C}" styleName="Table_0">
    <a:wholeTbl>
      <a:tcTxStyle b="off" i="off">
        <a:font>
          <a:latin typeface="Georgia"/>
          <a:ea typeface="Georgia"/>
          <a:cs typeface="Georgia"/>
        </a:font>
        <a:schemeClr val="dk1"/>
      </a:tcTxStyle>
      <a:tcStyle>
        <a:tcBdr>
          <a:left>
            <a:ln w="9525" cap="flat" cmpd="sng">
              <a:solidFill>
                <a:schemeClr val="accent2"/>
              </a:solidFill>
              <a:prstDash val="solid"/>
              <a:round/>
              <a:headEnd type="none" w="sm" len="sm"/>
              <a:tailEnd type="none" w="sm" len="sm"/>
            </a:ln>
          </a:left>
          <a:right>
            <a:ln w="9525" cap="flat" cmpd="sng">
              <a:solidFill>
                <a:schemeClr val="accent2"/>
              </a:solidFill>
              <a:prstDash val="solid"/>
              <a:round/>
              <a:headEnd type="none" w="sm" len="sm"/>
              <a:tailEnd type="none" w="sm" len="sm"/>
            </a:ln>
          </a:right>
          <a:top>
            <a:ln w="9525" cap="flat" cmpd="sng">
              <a:solidFill>
                <a:schemeClr val="accent2"/>
              </a:solidFill>
              <a:prstDash val="solid"/>
              <a:round/>
              <a:headEnd type="none" w="sm" len="sm"/>
              <a:tailEnd type="none" w="sm" len="sm"/>
            </a:ln>
          </a:top>
          <a:bottom>
            <a:ln w="9525" cap="flat" cmpd="sng">
              <a:solidFill>
                <a:schemeClr val="accent2"/>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a:tcStyle>
        <a:tcBdr>
          <a:top>
            <a:ln w="9525" cap="flat" cmpd="sng">
              <a:solidFill>
                <a:schemeClr val="accent2"/>
              </a:solidFill>
              <a:prstDash val="solid"/>
              <a:round/>
              <a:headEnd type="none" w="sm" len="sm"/>
              <a:tailEnd type="none" w="sm" len="sm"/>
            </a:ln>
          </a:top>
          <a:bottom>
            <a:ln w="9525" cap="flat" cmpd="sng">
              <a:solidFill>
                <a:schemeClr val="accent2"/>
              </a:solidFill>
              <a:prstDash val="solid"/>
              <a:round/>
              <a:headEnd type="none" w="sm" len="sm"/>
              <a:tailEnd type="none" w="sm" len="sm"/>
            </a:ln>
          </a:bottom>
        </a:tcBdr>
      </a:tcStyle>
    </a:band1H>
    <a:band2H>
      <a:tcTxStyle/>
      <a:tcStyle>
        <a:tcBdr/>
      </a:tcStyle>
    </a:band2H>
    <a:band1V>
      <a:tcTxStyle/>
      <a:tcStyle>
        <a:tcBdr>
          <a:left>
            <a:ln w="9525" cap="flat" cmpd="sng">
              <a:solidFill>
                <a:schemeClr val="accent2"/>
              </a:solidFill>
              <a:prstDash val="solid"/>
              <a:round/>
              <a:headEnd type="none" w="sm" len="sm"/>
              <a:tailEnd type="none" w="sm" len="sm"/>
            </a:ln>
          </a:left>
          <a:right>
            <a:ln w="9525" cap="flat" cmpd="sng">
              <a:solidFill>
                <a:schemeClr val="accent2"/>
              </a:solidFill>
              <a:prstDash val="solid"/>
              <a:round/>
              <a:headEnd type="none" w="sm" len="sm"/>
              <a:tailEnd type="none" w="sm" len="sm"/>
            </a:ln>
          </a:right>
        </a:tcBdr>
      </a:tcStyle>
    </a:band1V>
    <a:band2V>
      <a:tcTxStyle/>
      <a:tcStyle>
        <a:tcBdr>
          <a:left>
            <a:ln w="9525" cap="flat" cmpd="sng">
              <a:solidFill>
                <a:schemeClr val="accent2"/>
              </a:solidFill>
              <a:prstDash val="solid"/>
              <a:round/>
              <a:headEnd type="none" w="sm" len="sm"/>
              <a:tailEnd type="none" w="sm" len="sm"/>
            </a:ln>
          </a:left>
          <a:right>
            <a:ln w="9525" cap="flat" cmpd="sng">
              <a:solidFill>
                <a:schemeClr val="accent2"/>
              </a:solidFill>
              <a:prstDash val="solid"/>
              <a:round/>
              <a:headEnd type="none" w="sm" len="sm"/>
              <a:tailEnd type="none" w="sm" len="sm"/>
            </a:ln>
          </a:right>
        </a:tcBdr>
      </a:tcStyle>
    </a:band2V>
    <a:lastCol>
      <a:tcTxStyle b="on" i="off"/>
      <a:tcStyle>
        <a:tcBdr/>
      </a:tcStyle>
    </a:lastCol>
    <a:firstCol>
      <a:tcTxStyle b="on" i="off"/>
      <a:tcStyle>
        <a:tcBdr/>
      </a:tcStyle>
    </a:firstCol>
    <a:lastRow>
      <a:tcTxStyle b="on" i="off"/>
      <a:tcStyle>
        <a:tcBdr>
          <a:top>
            <a:ln w="50800" cap="flat" cmpd="sng">
              <a:solidFill>
                <a:schemeClr val="accent2"/>
              </a:solidFill>
              <a:prstDash val="solid"/>
              <a:round/>
              <a:headEnd type="none" w="sm" len="sm"/>
              <a:tailEnd type="none" w="sm" len="sm"/>
            </a:ln>
          </a:top>
        </a:tcBdr>
      </a:tcStyle>
    </a:lastRow>
    <a:seCell>
      <a:tcTxStyle/>
      <a:tcStyle>
        <a:tcBdr/>
      </a:tcStyle>
    </a:seCell>
    <a:swCell>
      <a:tcTxStyle/>
      <a:tcStyle>
        <a:tcBdr/>
      </a:tcStyle>
    </a:swCell>
    <a:firstRow>
      <a:tcTxStyle b="on" i="off">
        <a:font>
          <a:latin typeface="Georgia"/>
          <a:ea typeface="Georgia"/>
          <a:cs typeface="Georgia"/>
        </a:font>
        <a:schemeClr val="lt1"/>
      </a:tcTxStyle>
      <a:tcStyle>
        <a:tcBdr/>
        <a:fill>
          <a:solidFill>
            <a:schemeClr val="accent2"/>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746" y="108"/>
      </p:cViewPr>
      <p:guideLst>
        <p:guide orient="horz" pos="944"/>
        <p:guide pos="351"/>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in, Gary (CFPB)" userId="86f73150-b7e7-478b-a2fd-6e91fc3d614b" providerId="ADAL" clId="{D1B43B21-24BC-4C4F-85DF-EE85F6CC2946}"/>
    <pc:docChg chg="modSld">
      <pc:chgData name="Stein, Gary (CFPB)" userId="86f73150-b7e7-478b-a2fd-6e91fc3d614b" providerId="ADAL" clId="{D1B43B21-24BC-4C4F-85DF-EE85F6CC2946}" dt="2020-11-03T16:38:03.459" v="134" actId="20577"/>
      <pc:docMkLst>
        <pc:docMk/>
      </pc:docMkLst>
      <pc:sldChg chg="delCm">
        <pc:chgData name="Stein, Gary (CFPB)" userId="86f73150-b7e7-478b-a2fd-6e91fc3d614b" providerId="ADAL" clId="{D1B43B21-24BC-4C4F-85DF-EE85F6CC2946}" dt="2020-11-03T16:36:34.102" v="11"/>
        <pc:sldMkLst>
          <pc:docMk/>
          <pc:sldMk cId="1212328629" sldId="287"/>
        </pc:sldMkLst>
      </pc:sldChg>
      <pc:sldChg chg="modSp delCm">
        <pc:chgData name="Stein, Gary (CFPB)" userId="86f73150-b7e7-478b-a2fd-6e91fc3d614b" providerId="ADAL" clId="{D1B43B21-24BC-4C4F-85DF-EE85F6CC2946}" dt="2020-11-03T16:36:16.045" v="10" actId="207"/>
        <pc:sldMkLst>
          <pc:docMk/>
          <pc:sldMk cId="1132682011" sldId="295"/>
        </pc:sldMkLst>
        <pc:spChg chg="mod">
          <ac:chgData name="Stein, Gary (CFPB)" userId="86f73150-b7e7-478b-a2fd-6e91fc3d614b" providerId="ADAL" clId="{D1B43B21-24BC-4C4F-85DF-EE85F6CC2946}" dt="2020-11-03T16:36:16.045" v="10" actId="207"/>
          <ac:spMkLst>
            <pc:docMk/>
            <pc:sldMk cId="1132682011" sldId="295"/>
            <ac:spMk id="7" creationId="{00000000-0000-0000-0000-000000000000}"/>
          </ac:spMkLst>
        </pc:spChg>
      </pc:sldChg>
      <pc:sldChg chg="delCm modNotesTx">
        <pc:chgData name="Stein, Gary (CFPB)" userId="86f73150-b7e7-478b-a2fd-6e91fc3d614b" providerId="ADAL" clId="{D1B43B21-24BC-4C4F-85DF-EE85F6CC2946}" dt="2020-11-03T16:38:03.459" v="134" actId="20577"/>
        <pc:sldMkLst>
          <pc:docMk/>
          <pc:sldMk cId="1512001371" sldId="299"/>
        </pc:sldMkLst>
      </pc:sldChg>
    </pc:docChg>
  </pc:docChgLst>
  <pc:docChgLst>
    <pc:chgData name="Wong, Zachary (CFPB)" userId="80539871-08f7-41aa-ad06-72f2a46b4559" providerId="ADAL" clId="{9D9AC21F-9A41-4B50-948B-7E5C4A1939C7}"/>
    <pc:docChg chg="custSel modSld">
      <pc:chgData name="Wong, Zachary (CFPB)" userId="80539871-08f7-41aa-ad06-72f2a46b4559" providerId="ADAL" clId="{9D9AC21F-9A41-4B50-948B-7E5C4A1939C7}" dt="2020-11-06T19:04:54.407" v="44" actId="478"/>
      <pc:docMkLst>
        <pc:docMk/>
      </pc:docMkLst>
      <pc:sldChg chg="delSp modSp">
        <pc:chgData name="Wong, Zachary (CFPB)" userId="80539871-08f7-41aa-ad06-72f2a46b4559" providerId="ADAL" clId="{9D9AC21F-9A41-4B50-948B-7E5C4A1939C7}" dt="2020-11-06T19:04:54.407" v="44" actId="478"/>
        <pc:sldMkLst>
          <pc:docMk/>
          <pc:sldMk cId="3455090682" sldId="285"/>
        </pc:sldMkLst>
        <pc:spChg chg="del mod">
          <ac:chgData name="Wong, Zachary (CFPB)" userId="80539871-08f7-41aa-ad06-72f2a46b4559" providerId="ADAL" clId="{9D9AC21F-9A41-4B50-948B-7E5C4A1939C7}" dt="2020-11-06T19:04:54.407" v="44" actId="478"/>
          <ac:spMkLst>
            <pc:docMk/>
            <pc:sldMk cId="3455090682" sldId="285"/>
            <ac:spMk id="5" creationId="{12204D13-2601-4641-A5D8-9DB57C5017B3}"/>
          </ac:spMkLst>
        </pc:spChg>
        <pc:picChg chg="del">
          <ac:chgData name="Wong, Zachary (CFPB)" userId="80539871-08f7-41aa-ad06-72f2a46b4559" providerId="ADAL" clId="{9D9AC21F-9A41-4B50-948B-7E5C4A1939C7}" dt="2020-11-06T19:04:52.221" v="40" actId="478"/>
          <ac:picMkLst>
            <pc:docMk/>
            <pc:sldMk cId="3455090682" sldId="285"/>
            <ac:picMk id="2" creationId="{37647CDF-C696-4B00-8B4F-12BCA123C6A3}"/>
          </ac:picMkLst>
        </pc:picChg>
        <pc:picChg chg="del">
          <ac:chgData name="Wong, Zachary (CFPB)" userId="80539871-08f7-41aa-ad06-72f2a46b4559" providerId="ADAL" clId="{9D9AC21F-9A41-4B50-948B-7E5C4A1939C7}" dt="2020-11-06T19:04:51.331" v="39" actId="478"/>
          <ac:picMkLst>
            <pc:docMk/>
            <pc:sldMk cId="3455090682" sldId="285"/>
            <ac:picMk id="3" creationId="{CD110F5C-1540-47C6-9A43-351A0A629B71}"/>
          </ac:picMkLst>
        </pc:picChg>
        <pc:picChg chg="del">
          <ac:chgData name="Wong, Zachary (CFPB)" userId="80539871-08f7-41aa-ad06-72f2a46b4559" providerId="ADAL" clId="{9D9AC21F-9A41-4B50-948B-7E5C4A1939C7}" dt="2020-11-06T19:04:47.668" v="35" actId="478"/>
          <ac:picMkLst>
            <pc:docMk/>
            <pc:sldMk cId="3455090682" sldId="285"/>
            <ac:picMk id="1026" creationId="{69974A76-C9F0-4266-8517-3AD07BA379B9}"/>
          </ac:picMkLst>
        </pc:picChg>
        <pc:picChg chg="del">
          <ac:chgData name="Wong, Zachary (CFPB)" userId="80539871-08f7-41aa-ad06-72f2a46b4559" providerId="ADAL" clId="{9D9AC21F-9A41-4B50-948B-7E5C4A1939C7}" dt="2020-11-06T19:04:48.858" v="37" actId="478"/>
          <ac:picMkLst>
            <pc:docMk/>
            <pc:sldMk cId="3455090682" sldId="285"/>
            <ac:picMk id="1028" creationId="{A31D74C6-E14B-4401-A26F-2B5395C359E1}"/>
          </ac:picMkLst>
        </pc:picChg>
        <pc:cxnChg chg="del">
          <ac:chgData name="Wong, Zachary (CFPB)" userId="80539871-08f7-41aa-ad06-72f2a46b4559" providerId="ADAL" clId="{9D9AC21F-9A41-4B50-948B-7E5C4A1939C7}" dt="2020-11-06T19:04:48.460" v="36" actId="478"/>
          <ac:cxnSpMkLst>
            <pc:docMk/>
            <pc:sldMk cId="3455090682" sldId="285"/>
            <ac:cxnSpMk id="8" creationId="{24ADBE4E-5B51-4493-9A70-242F78A8925B}"/>
          </ac:cxnSpMkLst>
        </pc:cxnChg>
        <pc:cxnChg chg="del">
          <ac:chgData name="Wong, Zachary (CFPB)" userId="80539871-08f7-41aa-ad06-72f2a46b4559" providerId="ADAL" clId="{9D9AC21F-9A41-4B50-948B-7E5C4A1939C7}" dt="2020-11-06T19:04:49.513" v="38" actId="478"/>
          <ac:cxnSpMkLst>
            <pc:docMk/>
            <pc:sldMk cId="3455090682" sldId="285"/>
            <ac:cxnSpMk id="14" creationId="{02832A51-D7A2-4A23-9A58-33CC62558D63}"/>
          </ac:cxnSpMkLst>
        </pc:cxnChg>
        <pc:cxnChg chg="del">
          <ac:chgData name="Wong, Zachary (CFPB)" userId="80539871-08f7-41aa-ad06-72f2a46b4559" providerId="ADAL" clId="{9D9AC21F-9A41-4B50-948B-7E5C4A1939C7}" dt="2020-11-06T19:04:53.269" v="42" actId="478"/>
          <ac:cxnSpMkLst>
            <pc:docMk/>
            <pc:sldMk cId="3455090682" sldId="285"/>
            <ac:cxnSpMk id="16" creationId="{5BE10A43-4C33-44E4-B1BD-C3DBCC23D53E}"/>
          </ac:cxnSpMkLst>
        </pc:cxnChg>
        <pc:cxnChg chg="del">
          <ac:chgData name="Wong, Zachary (CFPB)" userId="80539871-08f7-41aa-ad06-72f2a46b4559" providerId="ADAL" clId="{9D9AC21F-9A41-4B50-948B-7E5C4A1939C7}" dt="2020-11-06T19:04:52.663" v="41" actId="478"/>
          <ac:cxnSpMkLst>
            <pc:docMk/>
            <pc:sldMk cId="3455090682" sldId="285"/>
            <ac:cxnSpMk id="19" creationId="{B0C93D7B-3299-4C9B-A2F1-E943CAD7A358}"/>
          </ac:cxnSpMkLst>
        </pc:cxnChg>
      </pc:sldChg>
      <pc:sldChg chg="modSp">
        <pc:chgData name="Wong, Zachary (CFPB)" userId="80539871-08f7-41aa-ad06-72f2a46b4559" providerId="ADAL" clId="{9D9AC21F-9A41-4B50-948B-7E5C4A1939C7}" dt="2020-11-06T18:42:06.156" v="34" actId="20577"/>
        <pc:sldMkLst>
          <pc:docMk/>
          <pc:sldMk cId="1512001371" sldId="299"/>
        </pc:sldMkLst>
        <pc:spChg chg="mod">
          <ac:chgData name="Wong, Zachary (CFPB)" userId="80539871-08f7-41aa-ad06-72f2a46b4559" providerId="ADAL" clId="{9D9AC21F-9A41-4B50-948B-7E5C4A1939C7}" dt="2020-11-06T18:42:06.156" v="34" actId="20577"/>
          <ac:spMkLst>
            <pc:docMk/>
            <pc:sldMk cId="1512001371" sldId="299"/>
            <ac:spMk id="2" creationId="{73DAF026-3F9B-41A0-A903-CCABF57A77E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7842627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Zach</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10</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1570119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WWG/GDS</a:t>
            </a:r>
          </a:p>
        </p:txBody>
      </p:sp>
      <p:sp>
        <p:nvSpPr>
          <p:cNvPr id="4" name="Slide Number Placeholder 3"/>
          <p:cNvSpPr>
            <a:spLocks noGrp="1"/>
          </p:cNvSpPr>
          <p:nvPr>
            <p:ph type="sldNum" sz="quarter" idx="10"/>
          </p:nvPr>
        </p:nvSpPr>
        <p:spPr/>
        <p:txBody>
          <a:bodyPr/>
          <a:lstStyle/>
          <a:p>
            <a:fld id="{4BAF53EF-993C-FF42-8B62-CEF57763A78D}" type="slidenum">
              <a:rPr lang="en-US" smtClean="0"/>
              <a:t>11</a:t>
            </a:fld>
            <a:endParaRPr lang="en-US"/>
          </a:p>
        </p:txBody>
      </p:sp>
    </p:spTree>
    <p:extLst>
      <p:ext uri="{BB962C8B-B14F-4D97-AF65-F5344CB8AC3E}">
        <p14:creationId xmlns:p14="http://schemas.microsoft.com/office/powerpoint/2010/main" val="3491101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WWG</a:t>
            </a:r>
          </a:p>
        </p:txBody>
      </p:sp>
      <p:sp>
        <p:nvSpPr>
          <p:cNvPr id="4" name="Slide Number Placeholder 3"/>
          <p:cNvSpPr>
            <a:spLocks noGrp="1"/>
          </p:cNvSpPr>
          <p:nvPr>
            <p:ph type="sldNum" sz="quarter" idx="10"/>
          </p:nvPr>
        </p:nvSpPr>
        <p:spPr/>
        <p:txBody>
          <a:bodyPr/>
          <a:lstStyle/>
          <a:p>
            <a:fld id="{4BAF53EF-993C-FF42-8B62-CEF57763A78D}" type="slidenum">
              <a:rPr lang="en-US" smtClean="0"/>
              <a:t>2</a:t>
            </a:fld>
            <a:endParaRPr lang="en-US"/>
          </a:p>
        </p:txBody>
      </p:sp>
    </p:spTree>
    <p:extLst>
      <p:ext uri="{BB962C8B-B14F-4D97-AF65-F5344CB8AC3E}">
        <p14:creationId xmlns:p14="http://schemas.microsoft.com/office/powerpoint/2010/main" val="3729810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MAB</a:t>
            </a:r>
          </a:p>
        </p:txBody>
      </p:sp>
      <p:sp>
        <p:nvSpPr>
          <p:cNvPr id="4" name="Slide Number Placeholder 3"/>
          <p:cNvSpPr>
            <a:spLocks noGrp="1"/>
          </p:cNvSpPr>
          <p:nvPr>
            <p:ph type="sldNum" sz="quarter" idx="10"/>
          </p:nvPr>
        </p:nvSpPr>
        <p:spPr/>
        <p:txBody>
          <a:bodyPr/>
          <a:lstStyle/>
          <a:p>
            <a:fld id="{4BAF53EF-993C-FF42-8B62-CEF57763A78D}" type="slidenum">
              <a:rPr lang="en-US" smtClean="0"/>
              <a:t>3</a:t>
            </a:fld>
            <a:endParaRPr lang="en-US"/>
          </a:p>
        </p:txBody>
      </p:sp>
    </p:spTree>
    <p:extLst>
      <p:ext uri="{BB962C8B-B14F-4D97-AF65-F5344CB8AC3E}">
        <p14:creationId xmlns:p14="http://schemas.microsoft.com/office/powerpoint/2010/main" val="170486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MAB</a:t>
            </a:r>
          </a:p>
        </p:txBody>
      </p:sp>
      <p:sp>
        <p:nvSpPr>
          <p:cNvPr id="4" name="Slide Number Placeholder 3"/>
          <p:cNvSpPr>
            <a:spLocks noGrp="1"/>
          </p:cNvSpPr>
          <p:nvPr>
            <p:ph type="sldNum" sz="quarter" idx="10"/>
          </p:nvPr>
        </p:nvSpPr>
        <p:spPr/>
        <p:txBody>
          <a:bodyPr/>
          <a:lstStyle/>
          <a:p>
            <a:fld id="{4BAF53EF-993C-FF42-8B62-CEF57763A78D}" type="slidenum">
              <a:rPr lang="en-US" smtClean="0"/>
              <a:t>4</a:t>
            </a:fld>
            <a:endParaRPr lang="en-US"/>
          </a:p>
        </p:txBody>
      </p:sp>
    </p:spTree>
    <p:extLst>
      <p:ext uri="{BB962C8B-B14F-4D97-AF65-F5344CB8AC3E}">
        <p14:creationId xmlns:p14="http://schemas.microsoft.com/office/powerpoint/2010/main" val="8456971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MAB</a:t>
            </a:r>
          </a:p>
        </p:txBody>
      </p:sp>
      <p:sp>
        <p:nvSpPr>
          <p:cNvPr id="4" name="Slide Number Placeholder 3"/>
          <p:cNvSpPr>
            <a:spLocks noGrp="1"/>
          </p:cNvSpPr>
          <p:nvPr>
            <p:ph type="sldNum" sz="quarter" idx="10"/>
          </p:nvPr>
        </p:nvSpPr>
        <p:spPr/>
        <p:txBody>
          <a:bodyPr/>
          <a:lstStyle/>
          <a:p>
            <a:fld id="{4BAF53EF-993C-FF42-8B62-CEF57763A78D}" type="slidenum">
              <a:rPr lang="en-US" smtClean="0"/>
              <a:t>5</a:t>
            </a:fld>
            <a:endParaRPr lang="en-US"/>
          </a:p>
        </p:txBody>
      </p:sp>
    </p:spTree>
    <p:extLst>
      <p:ext uri="{BB962C8B-B14F-4D97-AF65-F5344CB8AC3E}">
        <p14:creationId xmlns:p14="http://schemas.microsoft.com/office/powerpoint/2010/main" val="27900533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GDS</a:t>
            </a:r>
          </a:p>
        </p:txBody>
      </p:sp>
      <p:sp>
        <p:nvSpPr>
          <p:cNvPr id="4" name="Slide Number Placeholder 3"/>
          <p:cNvSpPr>
            <a:spLocks noGrp="1"/>
          </p:cNvSpPr>
          <p:nvPr>
            <p:ph type="sldNum" sz="quarter" idx="10"/>
          </p:nvPr>
        </p:nvSpPr>
        <p:spPr/>
        <p:txBody>
          <a:bodyPr/>
          <a:lstStyle/>
          <a:p>
            <a:fld id="{4BAF53EF-993C-FF42-8B62-CEF57763A78D}" type="slidenum">
              <a:rPr lang="en-US" smtClean="0"/>
              <a:t>6</a:t>
            </a:fld>
            <a:endParaRPr lang="en-US"/>
          </a:p>
        </p:txBody>
      </p:sp>
    </p:spTree>
    <p:extLst>
      <p:ext uri="{BB962C8B-B14F-4D97-AF65-F5344CB8AC3E}">
        <p14:creationId xmlns:p14="http://schemas.microsoft.com/office/powerpoint/2010/main" val="26691156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GDS</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7</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62827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WWG</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8228312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Zach; will note among </a:t>
            </a:r>
            <a:r>
              <a:rPr lang="en-US"/>
              <a:t>other things that </a:t>
            </a:r>
            <a:r>
              <a:rPr lang="en-US" dirty="0"/>
              <a:t>90 days + FR means comment period likely closing in February</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8771328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p:cSld name="Title Slide">
    <p:spTree>
      <p:nvGrpSpPr>
        <p:cNvPr id="1" name="Shape 20"/>
        <p:cNvGrpSpPr/>
        <p:nvPr/>
      </p:nvGrpSpPr>
      <p:grpSpPr>
        <a:xfrm>
          <a:off x="0" y="0"/>
          <a:ext cx="0" cy="0"/>
          <a:chOff x="0" y="0"/>
          <a:chExt cx="0" cy="0"/>
        </a:xfrm>
      </p:grpSpPr>
      <p:sp>
        <p:nvSpPr>
          <p:cNvPr id="21" name="Google Shape;21;p2"/>
          <p:cNvSpPr txBox="1">
            <a:spLocks noGrp="1"/>
          </p:cNvSpPr>
          <p:nvPr>
            <p:ph type="title"/>
          </p:nvPr>
        </p:nvSpPr>
        <p:spPr>
          <a:xfrm>
            <a:off x="641193" y="2164953"/>
            <a:ext cx="8036720" cy="743347"/>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rgbClr val="101820"/>
              </a:buClr>
              <a:buSzPts val="4000"/>
              <a:buFont typeface="Arial"/>
              <a:buNone/>
              <a:defRPr sz="4000" b="0" i="0" u="none" strike="noStrike" cap="none">
                <a:solidFill>
                  <a:srgbClr val="101820"/>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2" name="Google Shape;22;p2"/>
          <p:cNvSpPr txBox="1">
            <a:spLocks noGrp="1"/>
          </p:cNvSpPr>
          <p:nvPr>
            <p:ph type="body" idx="1"/>
          </p:nvPr>
        </p:nvSpPr>
        <p:spPr>
          <a:xfrm>
            <a:off x="646352" y="2895600"/>
            <a:ext cx="8031561" cy="520700"/>
          </a:xfrm>
          <a:prstGeom prst="rect">
            <a:avLst/>
          </a:prstGeom>
          <a:noFill/>
          <a:ln>
            <a:noFill/>
          </a:ln>
        </p:spPr>
        <p:txBody>
          <a:bodyPr spcFirstLastPara="1" wrap="square" lIns="91425" tIns="45700" rIns="91425" bIns="45700" anchor="t" anchorCtr="0"/>
          <a:lstStyle>
            <a:lvl1pPr marL="457200" marR="0" lvl="0" indent="-228600" algn="l" rtl="0">
              <a:lnSpc>
                <a:spcPct val="162500"/>
              </a:lnSpc>
              <a:spcBef>
                <a:spcPts val="1000"/>
              </a:spcBef>
              <a:spcAft>
                <a:spcPts val="0"/>
              </a:spcAft>
              <a:buClr>
                <a:schemeClr val="dk2"/>
              </a:buClr>
              <a:buSzPts val="1600"/>
              <a:buFont typeface="Noto Sans Symbols"/>
              <a:buNone/>
              <a:defRPr sz="1600" b="0" i="0" u="none" strike="noStrike" cap="none">
                <a:solidFill>
                  <a:srgbClr val="43484E"/>
                </a:solidFill>
                <a:latin typeface="Georgia"/>
                <a:ea typeface="Georgia"/>
                <a:cs typeface="Georgia"/>
                <a:sym typeface="Georgia"/>
              </a:defRPr>
            </a:lvl1pPr>
            <a:lvl2pPr marL="914400" marR="0" lvl="1" indent="-292100" algn="l" rtl="0">
              <a:spcBef>
                <a:spcPts val="1000"/>
              </a:spcBef>
              <a:spcAft>
                <a:spcPts val="0"/>
              </a:spcAft>
              <a:buClr>
                <a:schemeClr val="dk2"/>
              </a:buClr>
              <a:buSzPts val="1000"/>
              <a:buFont typeface="Noto Sans Symbols"/>
              <a:buChar char="◻"/>
              <a:defRPr sz="2000" b="0" i="0" u="none" strike="noStrike" cap="none">
                <a:solidFill>
                  <a:schemeClr val="dk1"/>
                </a:solidFill>
                <a:latin typeface="Georgia"/>
                <a:ea typeface="Georgia"/>
                <a:cs typeface="Georgia"/>
                <a:sym typeface="Georgia"/>
              </a:defRPr>
            </a:lvl2pPr>
            <a:lvl3pPr marL="1371600" marR="0" lvl="2" indent="-342900" algn="l" rtl="0">
              <a:spcBef>
                <a:spcPts val="100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9pPr>
          </a:lstStyle>
          <a:p>
            <a:endParaRPr/>
          </a:p>
        </p:txBody>
      </p:sp>
      <p:pic>
        <p:nvPicPr>
          <p:cNvPr id="23" name="Google Shape;23;p2"/>
          <p:cNvPicPr preferRelativeResize="0"/>
          <p:nvPr/>
        </p:nvPicPr>
        <p:blipFill>
          <a:blip r:embed="rId2"/>
          <a:stretch>
            <a:fillRect/>
          </a:stretch>
        </p:blipFill>
        <p:spPr>
          <a:xfrm>
            <a:off x="545039" y="5001237"/>
            <a:ext cx="2679700" cy="926882"/>
          </a:xfrm>
          <a:prstGeom prst="rect">
            <a:avLst/>
          </a:prstGeom>
          <a:noFill/>
          <a:ln>
            <a:noFill/>
          </a:ln>
        </p:spPr>
      </p:pic>
      <p:pic>
        <p:nvPicPr>
          <p:cNvPr id="24" name="Google Shape;24;p2"/>
          <p:cNvPicPr preferRelativeResize="0"/>
          <p:nvPr/>
        </p:nvPicPr>
        <p:blipFill rotWithShape="1">
          <a:blip r:embed="rId3">
            <a:alphaModFix/>
          </a:blip>
          <a:srcRect/>
          <a:stretch/>
        </p:blipFill>
        <p:spPr>
          <a:xfrm>
            <a:off x="0" y="5328740"/>
            <a:ext cx="9157662" cy="1885401"/>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31"/>
        <p:cNvGrpSpPr/>
        <p:nvPr/>
      </p:nvGrpSpPr>
      <p:grpSpPr>
        <a:xfrm>
          <a:off x="0" y="0"/>
          <a:ext cx="0" cy="0"/>
          <a:chOff x="0" y="0"/>
          <a:chExt cx="0" cy="0"/>
        </a:xfrm>
      </p:grpSpPr>
      <p:sp>
        <p:nvSpPr>
          <p:cNvPr id="32" name="Google Shape;32;p4"/>
          <p:cNvSpPr txBox="1">
            <a:spLocks noGrp="1"/>
          </p:cNvSpPr>
          <p:nvPr>
            <p:ph type="title"/>
          </p:nvPr>
        </p:nvSpPr>
        <p:spPr>
          <a:xfrm>
            <a:off x="553641" y="452437"/>
            <a:ext cx="8036720" cy="743347"/>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dk1"/>
              </a:buClr>
              <a:buSzPts val="2800"/>
              <a:buFont typeface="Georgia"/>
              <a:buNone/>
              <a:defRPr sz="28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3" name="Google Shape;33;p4"/>
          <p:cNvSpPr txBox="1">
            <a:spLocks noGrp="1"/>
          </p:cNvSpPr>
          <p:nvPr>
            <p:ph type="body" idx="1"/>
          </p:nvPr>
        </p:nvSpPr>
        <p:spPr>
          <a:xfrm>
            <a:off x="553641" y="1524000"/>
            <a:ext cx="8036720" cy="4106412"/>
          </a:xfrm>
          <a:prstGeom prst="rect">
            <a:avLst/>
          </a:prstGeom>
          <a:noFill/>
          <a:ln>
            <a:noFill/>
          </a:ln>
        </p:spPr>
        <p:txBody>
          <a:bodyPr spcFirstLastPara="1" wrap="square" lIns="91425" tIns="45700" rIns="91425" bIns="45700" anchor="t" anchorCtr="0"/>
          <a:lstStyle>
            <a:lvl1pPr marL="457200" marR="0" lvl="0" indent="-368300" algn="l" rtl="0">
              <a:lnSpc>
                <a:spcPct val="118181"/>
              </a:lnSpc>
              <a:spcBef>
                <a:spcPts val="1000"/>
              </a:spcBef>
              <a:spcAft>
                <a:spcPts val="0"/>
              </a:spcAft>
              <a:buClr>
                <a:schemeClr val="dk2"/>
              </a:buClr>
              <a:buSzPts val="2200"/>
              <a:buFont typeface="Noto Sans Symbols"/>
              <a:buChar char="▪"/>
              <a:defRPr sz="2200" b="0" i="0" u="none" strike="noStrike" cap="none">
                <a:solidFill>
                  <a:schemeClr val="dk1"/>
                </a:solidFill>
                <a:latin typeface="Georgia"/>
                <a:ea typeface="Georgia"/>
                <a:cs typeface="Georgia"/>
                <a:sym typeface="Georgia"/>
              </a:defRPr>
            </a:lvl1pPr>
            <a:lvl2pPr marL="914400" marR="0" lvl="1" indent="-292100" algn="l" rtl="0">
              <a:spcBef>
                <a:spcPts val="1000"/>
              </a:spcBef>
              <a:spcAft>
                <a:spcPts val="0"/>
              </a:spcAft>
              <a:buClr>
                <a:schemeClr val="dk2"/>
              </a:buClr>
              <a:buSzPts val="1000"/>
              <a:buFont typeface="Noto Sans Symbols"/>
              <a:buChar char="◻"/>
              <a:defRPr sz="2000" b="0" i="0" u="none" strike="noStrike" cap="none">
                <a:solidFill>
                  <a:schemeClr val="dk1"/>
                </a:solidFill>
                <a:latin typeface="Georgia"/>
                <a:ea typeface="Georgia"/>
                <a:cs typeface="Georgia"/>
                <a:sym typeface="Georgia"/>
              </a:defRPr>
            </a:lvl2pPr>
            <a:lvl3pPr marL="1371600" marR="0" lvl="2" indent="-342900" algn="l" rtl="0">
              <a:spcBef>
                <a:spcPts val="100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9pPr>
          </a:lstStyle>
          <a:p>
            <a:endParaRPr/>
          </a:p>
        </p:txBody>
      </p:sp>
      <p:sp>
        <p:nvSpPr>
          <p:cNvPr id="34" name="Google Shape;34;p4"/>
          <p:cNvSpPr txBox="1">
            <a:spLocks noGrp="1"/>
          </p:cNvSpPr>
          <p:nvPr>
            <p:ph type="dt" idx="10"/>
          </p:nvPr>
        </p:nvSpPr>
        <p:spPr>
          <a:xfrm>
            <a:off x="3182568" y="6081189"/>
            <a:ext cx="2133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98A"/>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35" name="Google Shape;35;p4"/>
          <p:cNvSpPr txBox="1">
            <a:spLocks noGrp="1"/>
          </p:cNvSpPr>
          <p:nvPr>
            <p:ph type="ftr" idx="11"/>
          </p:nvPr>
        </p:nvSpPr>
        <p:spPr>
          <a:xfrm>
            <a:off x="5694760" y="6081189"/>
            <a:ext cx="2895600"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b="0" i="0" u="none" strike="noStrike" cap="none">
                <a:solidFill>
                  <a:srgbClr val="88898A"/>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69"/>
        <p:cNvGrpSpPr/>
        <p:nvPr/>
      </p:nvGrpSpPr>
      <p:grpSpPr>
        <a:xfrm>
          <a:off x="0" y="0"/>
          <a:ext cx="0" cy="0"/>
          <a:chOff x="0" y="0"/>
          <a:chExt cx="0" cy="0"/>
        </a:xfrm>
      </p:grpSpPr>
      <p:sp>
        <p:nvSpPr>
          <p:cNvPr id="70" name="Google Shape;70;p11"/>
          <p:cNvSpPr txBox="1">
            <a:spLocks noGrp="1"/>
          </p:cNvSpPr>
          <p:nvPr>
            <p:ph type="body" idx="1"/>
          </p:nvPr>
        </p:nvSpPr>
        <p:spPr>
          <a:xfrm>
            <a:off x="544512" y="1549400"/>
            <a:ext cx="3951287" cy="4199647"/>
          </a:xfrm>
          <a:prstGeom prst="rect">
            <a:avLst/>
          </a:prstGeom>
          <a:noFill/>
          <a:ln>
            <a:noFill/>
          </a:ln>
        </p:spPr>
        <p:txBody>
          <a:bodyPr spcFirstLastPara="1" wrap="square" lIns="91425" tIns="45700" rIns="91425" bIns="45700" anchor="t" anchorCtr="0"/>
          <a:lstStyle>
            <a:lvl1pPr marL="457200" marR="0" lvl="0" indent="-355600" algn="l" rtl="0">
              <a:lnSpc>
                <a:spcPct val="130000"/>
              </a:lnSpc>
              <a:spcBef>
                <a:spcPts val="1000"/>
              </a:spcBef>
              <a:spcAft>
                <a:spcPts val="0"/>
              </a:spcAft>
              <a:buClr>
                <a:schemeClr val="dk2"/>
              </a:buClr>
              <a:buSzPts val="2000"/>
              <a:buFont typeface="Noto Sans Symbols"/>
              <a:buChar char="▪"/>
              <a:defRPr sz="2000" b="0" i="0" u="none" strike="noStrike" cap="none">
                <a:solidFill>
                  <a:schemeClr val="dk1"/>
                </a:solidFill>
                <a:latin typeface="Georgia"/>
                <a:ea typeface="Georgia"/>
                <a:cs typeface="Georgia"/>
                <a:sym typeface="Georgia"/>
              </a:defRPr>
            </a:lvl1pPr>
            <a:lvl2pPr marL="914400" marR="0" lvl="1" indent="-285750" algn="l" rtl="0">
              <a:spcBef>
                <a:spcPts val="1000"/>
              </a:spcBef>
              <a:spcAft>
                <a:spcPts val="0"/>
              </a:spcAft>
              <a:buClr>
                <a:schemeClr val="dk2"/>
              </a:buClr>
              <a:buSzPts val="900"/>
              <a:buFont typeface="Noto Sans Symbols"/>
              <a:buChar char="◻"/>
              <a:defRPr sz="1800" b="0" i="0" u="none" strike="noStrike" cap="none">
                <a:solidFill>
                  <a:schemeClr val="dk1"/>
                </a:solidFill>
                <a:latin typeface="Georgia"/>
                <a:ea typeface="Georgia"/>
                <a:cs typeface="Georgia"/>
                <a:sym typeface="Georgia"/>
              </a:defRPr>
            </a:lvl2pPr>
            <a:lvl3pPr marL="1371600" marR="0" lvl="2" indent="-330200" algn="l" rtl="0">
              <a:spcBef>
                <a:spcPts val="1000"/>
              </a:spcBef>
              <a:spcAft>
                <a:spcPts val="0"/>
              </a:spcAft>
              <a:buClr>
                <a:schemeClr val="dk1"/>
              </a:buClr>
              <a:buSzPts val="1600"/>
              <a:buFont typeface="Arial"/>
              <a:buChar char="•"/>
              <a:defRPr sz="1600" b="0" i="0" u="none" strike="noStrike" cap="none">
                <a:solidFill>
                  <a:schemeClr val="dk1"/>
                </a:solidFill>
                <a:latin typeface="Georgia"/>
                <a:ea typeface="Georgia"/>
                <a:cs typeface="Georgia"/>
                <a:sym typeface="Georgia"/>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9pPr>
          </a:lstStyle>
          <a:p>
            <a:endParaRPr/>
          </a:p>
        </p:txBody>
      </p:sp>
      <p:sp>
        <p:nvSpPr>
          <p:cNvPr id="71" name="Google Shape;71;p11"/>
          <p:cNvSpPr txBox="1">
            <a:spLocks noGrp="1"/>
          </p:cNvSpPr>
          <p:nvPr>
            <p:ph type="body" idx="2"/>
          </p:nvPr>
        </p:nvSpPr>
        <p:spPr>
          <a:xfrm>
            <a:off x="4735512" y="1549400"/>
            <a:ext cx="3951287" cy="4199647"/>
          </a:xfrm>
          <a:prstGeom prst="rect">
            <a:avLst/>
          </a:prstGeom>
          <a:noFill/>
          <a:ln>
            <a:noFill/>
          </a:ln>
        </p:spPr>
        <p:txBody>
          <a:bodyPr spcFirstLastPara="1" wrap="square" lIns="91425" tIns="45700" rIns="91425" bIns="45700" anchor="t" anchorCtr="0"/>
          <a:lstStyle>
            <a:lvl1pPr marL="457200" marR="0" lvl="0" indent="-355600" algn="l" rtl="0">
              <a:lnSpc>
                <a:spcPct val="130000"/>
              </a:lnSpc>
              <a:spcBef>
                <a:spcPts val="1000"/>
              </a:spcBef>
              <a:spcAft>
                <a:spcPts val="0"/>
              </a:spcAft>
              <a:buClr>
                <a:schemeClr val="dk2"/>
              </a:buClr>
              <a:buSzPts val="2000"/>
              <a:buFont typeface="Noto Sans Symbols"/>
              <a:buChar char="▪"/>
              <a:defRPr sz="2000" b="0" i="0" u="none" strike="noStrike" cap="none">
                <a:solidFill>
                  <a:schemeClr val="dk1"/>
                </a:solidFill>
                <a:latin typeface="Georgia"/>
                <a:ea typeface="Georgia"/>
                <a:cs typeface="Georgia"/>
                <a:sym typeface="Georgia"/>
              </a:defRPr>
            </a:lvl1pPr>
            <a:lvl2pPr marL="914400" marR="0" lvl="1" indent="-285750" algn="l" rtl="0">
              <a:spcBef>
                <a:spcPts val="1000"/>
              </a:spcBef>
              <a:spcAft>
                <a:spcPts val="0"/>
              </a:spcAft>
              <a:buClr>
                <a:schemeClr val="dk2"/>
              </a:buClr>
              <a:buSzPts val="900"/>
              <a:buFont typeface="Noto Sans Symbols"/>
              <a:buChar char="◻"/>
              <a:defRPr sz="1800" b="0" i="0" u="none" strike="noStrike" cap="none">
                <a:solidFill>
                  <a:schemeClr val="dk1"/>
                </a:solidFill>
                <a:latin typeface="Georgia"/>
                <a:ea typeface="Georgia"/>
                <a:cs typeface="Georgia"/>
                <a:sym typeface="Georgia"/>
              </a:defRPr>
            </a:lvl2pPr>
            <a:lvl3pPr marL="1371600" marR="0" lvl="2" indent="-330200" algn="l" rtl="0">
              <a:spcBef>
                <a:spcPts val="1000"/>
              </a:spcBef>
              <a:spcAft>
                <a:spcPts val="0"/>
              </a:spcAft>
              <a:buClr>
                <a:schemeClr val="dk1"/>
              </a:buClr>
              <a:buSzPts val="1600"/>
              <a:buFont typeface="Arial"/>
              <a:buChar char="•"/>
              <a:defRPr sz="1600" b="0" i="0" u="none" strike="noStrike" cap="none">
                <a:solidFill>
                  <a:schemeClr val="dk1"/>
                </a:solidFill>
                <a:latin typeface="Georgia"/>
                <a:ea typeface="Georgia"/>
                <a:cs typeface="Georgia"/>
                <a:sym typeface="Georgia"/>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9pPr>
          </a:lstStyle>
          <a:p>
            <a:endParaRPr/>
          </a:p>
        </p:txBody>
      </p:sp>
      <p:sp>
        <p:nvSpPr>
          <p:cNvPr id="72" name="Google Shape;72;p11"/>
          <p:cNvSpPr txBox="1">
            <a:spLocks noGrp="1"/>
          </p:cNvSpPr>
          <p:nvPr>
            <p:ph type="title"/>
          </p:nvPr>
        </p:nvSpPr>
        <p:spPr>
          <a:xfrm>
            <a:off x="553641" y="452437"/>
            <a:ext cx="8036720" cy="743347"/>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dk1"/>
              </a:buClr>
              <a:buSzPts val="2800"/>
              <a:buFont typeface="Georgia"/>
              <a:buNone/>
              <a:defRPr sz="28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3" name="Google Shape;73;p11"/>
          <p:cNvSpPr txBox="1">
            <a:spLocks noGrp="1"/>
          </p:cNvSpPr>
          <p:nvPr>
            <p:ph type="dt" idx="10"/>
          </p:nvPr>
        </p:nvSpPr>
        <p:spPr>
          <a:xfrm>
            <a:off x="3182568" y="6081189"/>
            <a:ext cx="2133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98A"/>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74" name="Google Shape;74;p11"/>
          <p:cNvSpPr txBox="1">
            <a:spLocks noGrp="1"/>
          </p:cNvSpPr>
          <p:nvPr>
            <p:ph type="ftr" idx="11"/>
          </p:nvPr>
        </p:nvSpPr>
        <p:spPr>
          <a:xfrm>
            <a:off x="5694760" y="6081189"/>
            <a:ext cx="2895600"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a:solidFill>
                  <a:srgbClr val="88898A"/>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5"/>
        <p:cNvGrpSpPr/>
        <p:nvPr/>
      </p:nvGrpSpPr>
      <p:grpSpPr>
        <a:xfrm>
          <a:off x="0" y="0"/>
          <a:ext cx="0" cy="0"/>
          <a:chOff x="0" y="0"/>
          <a:chExt cx="0" cy="0"/>
        </a:xfrm>
      </p:grpSpPr>
      <p:sp>
        <p:nvSpPr>
          <p:cNvPr id="76" name="Google Shape;76;p12"/>
          <p:cNvSpPr/>
          <p:nvPr/>
        </p:nvSpPr>
        <p:spPr>
          <a:xfrm>
            <a:off x="0" y="0"/>
            <a:ext cx="9144000" cy="6858000"/>
          </a:xfrm>
          <a:prstGeom prst="rect">
            <a:avLst/>
          </a:prstGeom>
          <a:solidFill>
            <a:schemeClr val="lt1"/>
          </a:solidFill>
          <a:ln>
            <a:noFill/>
          </a:ln>
        </p:spPr>
        <p:txBody>
          <a:bodyPr spcFirstLastPara="1" wrap="square" lIns="64275" tIns="32125" rIns="64275" bIns="32125" anchor="t" anchorCtr="0">
            <a:noAutofit/>
          </a:bodyPr>
          <a:lstStyle/>
          <a:p>
            <a:pPr marL="0" marR="0" lvl="0" indent="0" algn="l" rtl="0">
              <a:lnSpc>
                <a:spcPct val="100000"/>
              </a:lnSpc>
              <a:spcBef>
                <a:spcPts val="0"/>
              </a:spcBef>
              <a:spcAft>
                <a:spcPts val="0"/>
              </a:spcAft>
              <a:buClr>
                <a:schemeClr val="dk1"/>
              </a:buClr>
              <a:buSzPts val="2400"/>
              <a:buFont typeface="Georgia"/>
              <a:buNone/>
            </a:pPr>
            <a:endParaRPr sz="2400" b="0" i="0" u="none" strike="noStrike" cap="none">
              <a:solidFill>
                <a:srgbClr val="000000"/>
              </a:solidFill>
              <a:latin typeface="Arial"/>
              <a:ea typeface="Arial"/>
              <a:cs typeface="Arial"/>
              <a:sym typeface="Arial"/>
            </a:endParaRPr>
          </a:p>
        </p:txBody>
      </p:sp>
      <p:sp>
        <p:nvSpPr>
          <p:cNvPr id="77" name="Google Shape;77;p12"/>
          <p:cNvSpPr txBox="1"/>
          <p:nvPr/>
        </p:nvSpPr>
        <p:spPr>
          <a:xfrm>
            <a:off x="5847160" y="6326188"/>
            <a:ext cx="2895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a:solidFill>
                  <a:srgbClr val="88898A"/>
                </a:solidFill>
                <a:latin typeface="Arial"/>
                <a:ea typeface="Arial"/>
                <a:cs typeface="Arial"/>
                <a:sym typeface="Arial"/>
              </a:rPr>
              <a:t>‹#›</a:t>
            </a:fld>
            <a:endParaRPr sz="1200">
              <a:solidFill>
                <a:srgbClr val="88898A"/>
              </a:solidFill>
              <a:latin typeface="Arial"/>
              <a:ea typeface="Arial"/>
              <a:cs typeface="Arial"/>
              <a:sym typeface="Arial"/>
            </a:endParaRPr>
          </a:p>
        </p:txBody>
      </p:sp>
      <p:sp>
        <p:nvSpPr>
          <p:cNvPr id="78" name="Google Shape;78;p12"/>
          <p:cNvSpPr/>
          <p:nvPr/>
        </p:nvSpPr>
        <p:spPr>
          <a:xfrm>
            <a:off x="0" y="0"/>
            <a:ext cx="9144000" cy="6858000"/>
          </a:xfrm>
          <a:prstGeom prst="rect">
            <a:avLst/>
          </a:prstGeom>
          <a:solidFill>
            <a:schemeClr val="lt1"/>
          </a:solidFill>
          <a:ln>
            <a:noFill/>
          </a:ln>
        </p:spPr>
        <p:txBody>
          <a:bodyPr spcFirstLastPara="1" wrap="square" lIns="64275" tIns="32125" rIns="64275" bIns="32125" anchor="t" anchorCtr="0">
            <a:noAutofit/>
          </a:bodyPr>
          <a:lstStyle/>
          <a:p>
            <a:pPr marL="0" marR="0" lvl="0" indent="0" algn="l" rtl="0">
              <a:lnSpc>
                <a:spcPct val="100000"/>
              </a:lnSpc>
              <a:spcBef>
                <a:spcPts val="0"/>
              </a:spcBef>
              <a:spcAft>
                <a:spcPts val="0"/>
              </a:spcAft>
              <a:buClr>
                <a:schemeClr val="dk1"/>
              </a:buClr>
              <a:buSzPts val="2400"/>
              <a:buFont typeface="Georgia"/>
              <a:buNone/>
            </a:pPr>
            <a:endParaRPr sz="2400" b="0" i="0" u="none" strike="noStrike" cap="none">
              <a:solidFill>
                <a:srgbClr val="000000"/>
              </a:solidFill>
              <a:latin typeface="Arial"/>
              <a:ea typeface="Arial"/>
              <a:cs typeface="Arial"/>
              <a:sym typeface="Arial"/>
            </a:endParaRPr>
          </a:p>
        </p:txBody>
      </p:sp>
      <p:sp>
        <p:nvSpPr>
          <p:cNvPr id="79" name="Google Shape;79;p12"/>
          <p:cNvSpPr txBox="1"/>
          <p:nvPr/>
        </p:nvSpPr>
        <p:spPr>
          <a:xfrm>
            <a:off x="5847160" y="6326188"/>
            <a:ext cx="2895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a:solidFill>
                  <a:srgbClr val="88898A"/>
                </a:solidFill>
                <a:latin typeface="Arial"/>
                <a:ea typeface="Arial"/>
                <a:cs typeface="Arial"/>
                <a:sym typeface="Arial"/>
              </a:rPr>
              <a:t>‹#›</a:t>
            </a:fld>
            <a:endParaRPr sz="1200">
              <a:solidFill>
                <a:srgbClr val="88898A"/>
              </a:solidFill>
              <a:latin typeface="Arial"/>
              <a:ea typeface="Arial"/>
              <a:cs typeface="Arial"/>
              <a:sym typeface="Arial"/>
            </a:endParaRPr>
          </a:p>
        </p:txBody>
      </p:sp>
      <p:sp>
        <p:nvSpPr>
          <p:cNvPr id="80" name="Google Shape;80;p12"/>
          <p:cNvSpPr/>
          <p:nvPr/>
        </p:nvSpPr>
        <p:spPr>
          <a:xfrm>
            <a:off x="0" y="0"/>
            <a:ext cx="9144000" cy="6858000"/>
          </a:xfrm>
          <a:prstGeom prst="rect">
            <a:avLst/>
          </a:prstGeom>
          <a:solidFill>
            <a:schemeClr val="lt1"/>
          </a:solidFill>
          <a:ln>
            <a:noFill/>
          </a:ln>
        </p:spPr>
        <p:txBody>
          <a:bodyPr spcFirstLastPara="1" wrap="square" lIns="64275" tIns="32125" rIns="64275" bIns="32125" anchor="t" anchorCtr="0">
            <a:noAutofit/>
          </a:bodyPr>
          <a:lstStyle/>
          <a:p>
            <a:pPr marL="0" marR="0" lvl="0" indent="0" algn="l" rtl="0">
              <a:lnSpc>
                <a:spcPct val="100000"/>
              </a:lnSpc>
              <a:spcBef>
                <a:spcPts val="0"/>
              </a:spcBef>
              <a:spcAft>
                <a:spcPts val="0"/>
              </a:spcAft>
              <a:buClr>
                <a:schemeClr val="dk1"/>
              </a:buClr>
              <a:buSzPts val="2400"/>
              <a:buFont typeface="Georgia"/>
              <a:buNone/>
            </a:pPr>
            <a:endParaRPr sz="2400" b="0" i="0" u="none" strike="noStrike" cap="none">
              <a:solidFill>
                <a:srgbClr val="000000"/>
              </a:solidFill>
              <a:latin typeface="Arial"/>
              <a:ea typeface="Arial"/>
              <a:cs typeface="Arial"/>
              <a:sym typeface="Arial"/>
            </a:endParaRPr>
          </a:p>
        </p:txBody>
      </p:sp>
      <p:sp>
        <p:nvSpPr>
          <p:cNvPr id="81" name="Google Shape;81;p12"/>
          <p:cNvSpPr txBox="1">
            <a:spLocks noGrp="1"/>
          </p:cNvSpPr>
          <p:nvPr>
            <p:ph type="ftr" idx="11"/>
          </p:nvPr>
        </p:nvSpPr>
        <p:spPr>
          <a:xfrm>
            <a:off x="5694760" y="6081189"/>
            <a:ext cx="2895600"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a:solidFill>
                  <a:srgbClr val="88898A"/>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1_Numbered list">
    <p:spTree>
      <p:nvGrpSpPr>
        <p:cNvPr id="1" name=""/>
        <p:cNvGrpSpPr/>
        <p:nvPr/>
      </p:nvGrpSpPr>
      <p:grpSpPr>
        <a:xfrm>
          <a:off x="0" y="0"/>
          <a:ext cx="0" cy="0"/>
          <a:chOff x="0" y="0"/>
          <a:chExt cx="0" cy="0"/>
        </a:xfrm>
      </p:grpSpPr>
      <p:sp>
        <p:nvSpPr>
          <p:cNvPr id="24" name="Content Placeholder 2"/>
          <p:cNvSpPr>
            <a:spLocks noGrp="1"/>
          </p:cNvSpPr>
          <p:nvPr>
            <p:ph sz="half" idx="1" hasCustomPrompt="1"/>
          </p:nvPr>
        </p:nvSpPr>
        <p:spPr>
          <a:xfrm>
            <a:off x="553643" y="1549400"/>
            <a:ext cx="8036719" cy="4199647"/>
          </a:xfrm>
          <a:prstGeom prst="rect">
            <a:avLst/>
          </a:prstGeom>
        </p:spPr>
        <p:txBody>
          <a:bodyPr/>
          <a:lstStyle>
            <a:lvl1pPr marL="452628" indent="-457200">
              <a:buClr>
                <a:srgbClr val="101820"/>
              </a:buClr>
              <a:buFont typeface="+mj-lt"/>
              <a:buAutoNum type="arabicPeriod"/>
              <a:defRPr sz="2000">
                <a:solidFill>
                  <a:srgbClr val="101820"/>
                </a:solidFill>
              </a:defRPr>
            </a:lvl1pPr>
            <a:lvl2pPr marL="800100" indent="-342900">
              <a:spcBef>
                <a:spcPts val="1000"/>
              </a:spcBef>
              <a:buClr>
                <a:srgbClr val="101820"/>
              </a:buClr>
              <a:buSzPct val="100000"/>
              <a:buFont typeface="+mj-lt"/>
              <a:buAutoNum type="alphaLcPeriod"/>
              <a:defRPr sz="1800">
                <a:solidFill>
                  <a:srgbClr val="101820"/>
                </a:solidFill>
              </a:defRPr>
            </a:lvl2pPr>
            <a:lvl3pPr marL="1143000" indent="-228600">
              <a:spcBef>
                <a:spcPts val="1000"/>
              </a:spcBef>
              <a:buFont typeface="Wingdings" charset="2"/>
              <a:buChar char="§"/>
              <a:defRPr sz="1600">
                <a:solidFill>
                  <a:srgbClr val="101820"/>
                </a:solidFill>
              </a:defRPr>
            </a:lvl3pPr>
            <a:lvl4pPr>
              <a:defRPr sz="1800"/>
            </a:lvl4pPr>
            <a:lvl5pPr>
              <a:defRPr sz="1800"/>
            </a:lvl5pPr>
            <a:lvl6pPr>
              <a:defRPr sz="1800"/>
            </a:lvl6pPr>
            <a:lvl7pPr>
              <a:defRPr sz="1800"/>
            </a:lvl7pPr>
            <a:lvl8pPr>
              <a:defRPr sz="1800"/>
            </a:lvl8pPr>
            <a:lvl9pPr>
              <a:defRPr sz="1800"/>
            </a:lvl9pPr>
          </a:lstStyle>
          <a:p>
            <a:pPr lvl="0"/>
            <a:r>
              <a:rPr lang="en-US"/>
              <a:t>Click to add text</a:t>
            </a:r>
          </a:p>
          <a:p>
            <a:pPr lvl="1"/>
            <a:r>
              <a:rPr lang="en-US"/>
              <a:t>Second level</a:t>
            </a:r>
          </a:p>
          <a:p>
            <a:pPr lvl="2"/>
            <a:r>
              <a:rPr lang="en-US"/>
              <a:t>Third level</a:t>
            </a:r>
          </a:p>
        </p:txBody>
      </p:sp>
      <p:sp>
        <p:nvSpPr>
          <p:cNvPr id="7" name="Title Placeholder 1"/>
          <p:cNvSpPr>
            <a:spLocks noGrp="1"/>
          </p:cNvSpPr>
          <p:nvPr>
            <p:ph type="title"/>
          </p:nvPr>
        </p:nvSpPr>
        <p:spPr>
          <a:xfrm>
            <a:off x="553641" y="452437"/>
            <a:ext cx="8036720" cy="743347"/>
          </a:xfrm>
          <a:prstGeom prst="rect">
            <a:avLst/>
          </a:prstGeom>
        </p:spPr>
        <p:txBody>
          <a:bodyPr vert="horz" lIns="91440" tIns="45720" rIns="91440" bIns="45720" rtlCol="0" anchor="ctr">
            <a:normAutofit/>
          </a:bodyPr>
          <a:lstStyle/>
          <a:p>
            <a:r>
              <a:rPr lang="en-US"/>
              <a:t>Click to edit Master title style</a:t>
            </a:r>
          </a:p>
        </p:txBody>
      </p:sp>
      <p:sp>
        <p:nvSpPr>
          <p:cNvPr id="8" name="Date Placeholder 3"/>
          <p:cNvSpPr>
            <a:spLocks noGrp="1"/>
          </p:cNvSpPr>
          <p:nvPr>
            <p:ph type="dt" sz="half" idx="2"/>
          </p:nvPr>
        </p:nvSpPr>
        <p:spPr>
          <a:xfrm>
            <a:off x="3182568" y="6081189"/>
            <a:ext cx="2133600" cy="365125"/>
          </a:xfrm>
          <a:prstGeom prst="rect">
            <a:avLst/>
          </a:prstGeom>
        </p:spPr>
        <p:txBody>
          <a:bodyPr vert="horz" lIns="91440" tIns="45720" rIns="91440" bIns="45720" rtlCol="0" anchor="ctr"/>
          <a:lstStyle>
            <a:lvl1pPr algn="ctr">
              <a:defRPr sz="1200">
                <a:solidFill>
                  <a:schemeClr val="tx1">
                    <a:tint val="75000"/>
                  </a:schemeClr>
                </a:solidFill>
                <a:latin typeface="Arial"/>
                <a:cs typeface="Arial"/>
              </a:defRPr>
            </a:lvl1pPr>
          </a:lstStyle>
          <a:p>
            <a:endParaRPr lang="en-US"/>
          </a:p>
        </p:txBody>
      </p:sp>
      <p:sp>
        <p:nvSpPr>
          <p:cNvPr id="9" name="Footer Placeholder 4"/>
          <p:cNvSpPr>
            <a:spLocks noGrp="1"/>
          </p:cNvSpPr>
          <p:nvPr>
            <p:ph type="ftr" sz="quarter" idx="3"/>
          </p:nvPr>
        </p:nvSpPr>
        <p:spPr>
          <a:xfrm>
            <a:off x="5694760" y="6081189"/>
            <a:ext cx="2895600" cy="365125"/>
          </a:xfrm>
          <a:prstGeom prst="rect">
            <a:avLst/>
          </a:prstGeom>
        </p:spPr>
        <p:txBody>
          <a:bodyPr vert="horz" lIns="91440" tIns="45720" rIns="91440" bIns="45720" rtlCol="0" anchor="ctr"/>
          <a:lstStyle>
            <a:lvl1pPr algn="r">
              <a:defRPr sz="1200">
                <a:solidFill>
                  <a:schemeClr val="tx1">
                    <a:tint val="75000"/>
                  </a:schemeClr>
                </a:solidFill>
                <a:latin typeface="Arial"/>
                <a:cs typeface="Arial"/>
              </a:defRPr>
            </a:lvl1pPr>
          </a:lstStyle>
          <a:p>
            <a:fld id="{022636EB-ADE8-A646-A11D-FED0A955D1AA}" type="slidenum">
              <a:rPr lang="en-US" smtClean="0"/>
              <a:pPr/>
              <a:t>‹#›</a:t>
            </a:fld>
            <a:endParaRPr lang="en-US"/>
          </a:p>
        </p:txBody>
      </p:sp>
    </p:spTree>
    <p:extLst>
      <p:ext uri="{BB962C8B-B14F-4D97-AF65-F5344CB8AC3E}">
        <p14:creationId xmlns:p14="http://schemas.microsoft.com/office/powerpoint/2010/main" val="2098500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cSld name="1_Title Slide">
    <p:spTree>
      <p:nvGrpSpPr>
        <p:cNvPr id="1" name=""/>
        <p:cNvGrpSpPr/>
        <p:nvPr/>
      </p:nvGrpSpPr>
      <p:grpSpPr>
        <a:xfrm>
          <a:off x="0" y="0"/>
          <a:ext cx="0" cy="0"/>
          <a:chOff x="0" y="0"/>
          <a:chExt cx="0" cy="0"/>
        </a:xfrm>
      </p:grpSpPr>
      <p:sp>
        <p:nvSpPr>
          <p:cNvPr id="3" name="Title 2"/>
          <p:cNvSpPr>
            <a:spLocks noGrp="1"/>
          </p:cNvSpPr>
          <p:nvPr>
            <p:ph type="title"/>
          </p:nvPr>
        </p:nvSpPr>
        <p:spPr>
          <a:xfrm>
            <a:off x="641193" y="2164953"/>
            <a:ext cx="8036720" cy="743347"/>
          </a:xfrm>
        </p:spPr>
        <p:txBody>
          <a:bodyPr>
            <a:normAutofit/>
          </a:bodyPr>
          <a:lstStyle>
            <a:lvl1pPr>
              <a:defRPr sz="4000" b="0">
                <a:solidFill>
                  <a:srgbClr val="101820"/>
                </a:solidFill>
                <a:latin typeface="Arial"/>
                <a:cs typeface="Arial"/>
              </a:defRPr>
            </a:lvl1pPr>
          </a:lstStyle>
          <a:p>
            <a:r>
              <a:rPr lang="en-US"/>
              <a:t>Click to edit Master title style</a:t>
            </a:r>
          </a:p>
        </p:txBody>
      </p:sp>
      <p:sp>
        <p:nvSpPr>
          <p:cNvPr id="6" name="Text Placeholder 5"/>
          <p:cNvSpPr>
            <a:spLocks noGrp="1"/>
          </p:cNvSpPr>
          <p:nvPr>
            <p:ph type="body" sz="quarter" idx="10" hasCustomPrompt="1"/>
          </p:nvPr>
        </p:nvSpPr>
        <p:spPr>
          <a:xfrm>
            <a:off x="646352" y="2895600"/>
            <a:ext cx="8031561" cy="520700"/>
          </a:xfrm>
        </p:spPr>
        <p:txBody>
          <a:bodyPr>
            <a:normAutofit/>
          </a:bodyPr>
          <a:lstStyle>
            <a:lvl1pPr marL="0" indent="0">
              <a:buNone/>
              <a:defRPr sz="1600">
                <a:solidFill>
                  <a:srgbClr val="43484E"/>
                </a:solidFill>
                <a:latin typeface="+mj-lt"/>
                <a:cs typeface="Arial"/>
              </a:defRPr>
            </a:lvl1pPr>
          </a:lstStyle>
          <a:p>
            <a:pPr lvl="0"/>
            <a:r>
              <a:rPr lang="en-US"/>
              <a:t> Click to edit Master text styles</a:t>
            </a:r>
          </a:p>
        </p:txBody>
      </p:sp>
      <p:pic>
        <p:nvPicPr>
          <p:cNvPr id="11" name="Picture 10" title="Bureau of Consumer Financial Protectio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3565" y="4214683"/>
            <a:ext cx="2514600" cy="2514600"/>
          </a:xfrm>
          <a:prstGeom prst="rect">
            <a:avLst/>
          </a:prstGeom>
        </p:spPr>
      </p:pic>
    </p:spTree>
    <p:extLst>
      <p:ext uri="{BB962C8B-B14F-4D97-AF65-F5344CB8AC3E}">
        <p14:creationId xmlns:p14="http://schemas.microsoft.com/office/powerpoint/2010/main" val="1506043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dt" idx="10"/>
          </p:nvPr>
        </p:nvSpPr>
        <p:spPr>
          <a:xfrm>
            <a:off x="3182568" y="6081189"/>
            <a:ext cx="2133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98A"/>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11" name="Google Shape;11;p1"/>
          <p:cNvSpPr txBox="1">
            <a:spLocks noGrp="1"/>
          </p:cNvSpPr>
          <p:nvPr>
            <p:ph type="title"/>
          </p:nvPr>
        </p:nvSpPr>
        <p:spPr>
          <a:xfrm>
            <a:off x="553641" y="452437"/>
            <a:ext cx="8036720" cy="743347"/>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dk1"/>
              </a:buClr>
              <a:buSzPts val="2800"/>
              <a:buFont typeface="Georgia"/>
              <a:buNone/>
              <a:defRPr sz="28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cxnSp>
        <p:nvCxnSpPr>
          <p:cNvPr id="12" name="Google Shape;12;p1"/>
          <p:cNvCxnSpPr/>
          <p:nvPr/>
        </p:nvCxnSpPr>
        <p:spPr>
          <a:xfrm>
            <a:off x="553644" y="1297384"/>
            <a:ext cx="8036719" cy="0"/>
          </a:xfrm>
          <a:prstGeom prst="straightConnector1">
            <a:avLst/>
          </a:prstGeom>
          <a:noFill/>
          <a:ln w="25400" cap="flat" cmpd="sng">
            <a:solidFill>
              <a:srgbClr val="50B748"/>
            </a:solidFill>
            <a:prstDash val="solid"/>
            <a:round/>
            <a:headEnd type="none" w="med" len="med"/>
            <a:tailEnd type="none" w="med" len="med"/>
          </a:ln>
        </p:spPr>
      </p:cxnSp>
      <p:sp>
        <p:nvSpPr>
          <p:cNvPr id="13" name="Google Shape;13;p1"/>
          <p:cNvSpPr txBox="1">
            <a:spLocks noGrp="1"/>
          </p:cNvSpPr>
          <p:nvPr>
            <p:ph type="body" idx="1"/>
          </p:nvPr>
        </p:nvSpPr>
        <p:spPr>
          <a:xfrm>
            <a:off x="553641" y="1524000"/>
            <a:ext cx="8036720" cy="4106412"/>
          </a:xfrm>
          <a:prstGeom prst="rect">
            <a:avLst/>
          </a:prstGeom>
          <a:noFill/>
          <a:ln>
            <a:noFill/>
          </a:ln>
        </p:spPr>
        <p:txBody>
          <a:bodyPr spcFirstLastPara="1" wrap="square" lIns="91425" tIns="45700" rIns="91425" bIns="45700" anchor="t" anchorCtr="0"/>
          <a:lstStyle>
            <a:lvl1pPr marL="457200" marR="0" lvl="0" indent="-368300" algn="l" rtl="0">
              <a:lnSpc>
                <a:spcPct val="118181"/>
              </a:lnSpc>
              <a:spcBef>
                <a:spcPts val="1000"/>
              </a:spcBef>
              <a:spcAft>
                <a:spcPts val="0"/>
              </a:spcAft>
              <a:buClr>
                <a:schemeClr val="dk2"/>
              </a:buClr>
              <a:buSzPts val="2200"/>
              <a:buFont typeface="Noto Sans Symbols"/>
              <a:buChar char="▪"/>
              <a:defRPr sz="2200" b="0" i="0" u="none" strike="noStrike" cap="none">
                <a:solidFill>
                  <a:schemeClr val="dk1"/>
                </a:solidFill>
                <a:latin typeface="Georgia"/>
                <a:ea typeface="Georgia"/>
                <a:cs typeface="Georgia"/>
                <a:sym typeface="Georgia"/>
              </a:defRPr>
            </a:lvl1pPr>
            <a:lvl2pPr marL="914400" marR="0" lvl="1" indent="-292100" algn="l" rtl="0">
              <a:spcBef>
                <a:spcPts val="1000"/>
              </a:spcBef>
              <a:spcAft>
                <a:spcPts val="0"/>
              </a:spcAft>
              <a:buClr>
                <a:schemeClr val="dk2"/>
              </a:buClr>
              <a:buSzPts val="1000"/>
              <a:buFont typeface="Noto Sans Symbols"/>
              <a:buChar char="◻"/>
              <a:defRPr sz="2000" b="0" i="0" u="none" strike="noStrike" cap="none">
                <a:solidFill>
                  <a:schemeClr val="dk1"/>
                </a:solidFill>
                <a:latin typeface="Georgia"/>
                <a:ea typeface="Georgia"/>
                <a:cs typeface="Georgia"/>
                <a:sym typeface="Georgia"/>
              </a:defRPr>
            </a:lvl2pPr>
            <a:lvl3pPr marL="1371600" marR="0" lvl="2" indent="-342900" algn="l" rtl="0">
              <a:spcBef>
                <a:spcPts val="100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9pPr>
          </a:lstStyle>
          <a:p>
            <a:endParaRPr/>
          </a:p>
        </p:txBody>
      </p:sp>
      <p:sp>
        <p:nvSpPr>
          <p:cNvPr id="14" name="Google Shape;14;p1"/>
          <p:cNvSpPr txBox="1">
            <a:spLocks noGrp="1"/>
          </p:cNvSpPr>
          <p:nvPr>
            <p:ph type="ftr" idx="11"/>
          </p:nvPr>
        </p:nvSpPr>
        <p:spPr>
          <a:xfrm>
            <a:off x="5694760" y="6081189"/>
            <a:ext cx="2895600"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b="0" i="0" u="none" strike="noStrike" cap="none">
                <a:solidFill>
                  <a:srgbClr val="88898A"/>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pic>
        <p:nvPicPr>
          <p:cNvPr id="15" name="Google Shape;15;p1"/>
          <p:cNvPicPr preferRelativeResize="0"/>
          <p:nvPr/>
        </p:nvPicPr>
        <p:blipFill>
          <a:blip r:embed="rId8"/>
          <a:stretch>
            <a:fillRect/>
          </a:stretch>
        </p:blipFill>
        <p:spPr>
          <a:xfrm>
            <a:off x="478944" y="5765633"/>
            <a:ext cx="2679700" cy="926882"/>
          </a:xfrm>
          <a:prstGeom prst="rect">
            <a:avLst/>
          </a:prstGeom>
          <a:noFill/>
          <a:ln>
            <a:noFill/>
          </a:ln>
        </p:spPr>
      </p:pic>
      <p:cxnSp>
        <p:nvCxnSpPr>
          <p:cNvPr id="16" name="Google Shape;16;p1"/>
          <p:cNvCxnSpPr/>
          <p:nvPr/>
        </p:nvCxnSpPr>
        <p:spPr>
          <a:xfrm>
            <a:off x="553644" y="1297384"/>
            <a:ext cx="8036719" cy="0"/>
          </a:xfrm>
          <a:prstGeom prst="straightConnector1">
            <a:avLst/>
          </a:prstGeom>
          <a:noFill/>
          <a:ln w="25400" cap="flat" cmpd="sng">
            <a:solidFill>
              <a:srgbClr val="50B748"/>
            </a:solidFill>
            <a:prstDash val="solid"/>
            <a:round/>
            <a:headEnd type="none" w="med" len="med"/>
            <a:tailEnd type="none" w="med" len="med"/>
          </a:ln>
        </p:spPr>
      </p:cxnSp>
      <p:cxnSp>
        <p:nvCxnSpPr>
          <p:cNvPr id="18" name="Google Shape;18;p1"/>
          <p:cNvCxnSpPr/>
          <p:nvPr/>
        </p:nvCxnSpPr>
        <p:spPr>
          <a:xfrm>
            <a:off x="553644" y="1297384"/>
            <a:ext cx="8036719" cy="0"/>
          </a:xfrm>
          <a:prstGeom prst="straightConnector1">
            <a:avLst/>
          </a:prstGeom>
          <a:noFill/>
          <a:ln w="25400" cap="flat" cmpd="sng">
            <a:solidFill>
              <a:srgbClr val="50B748"/>
            </a:solidFill>
            <a:prstDash val="solid"/>
            <a:round/>
            <a:headEnd type="none" w="med" len="med"/>
            <a:tailEnd type="none" w="med" len="med"/>
          </a:ln>
        </p:spPr>
      </p:cxnSp>
    </p:spTree>
  </p:cSld>
  <p:clrMap bg1="lt1" tx1="dk1" bg2="dk2" tx2="lt2" accent1="accent1" accent2="accent2" accent3="accent3" accent4="accent4" accent5="accent5" accent6="accent6" hlink="hlink" folHlink="folHlink"/>
  <p:sldLayoutIdLst>
    <p:sldLayoutId id="2147483648" r:id="rId1"/>
    <p:sldLayoutId id="2147483650" r:id="rId2"/>
    <p:sldLayoutId id="2147483657" r:id="rId3"/>
    <p:sldLayoutId id="2147483658" r:id="rId4"/>
    <p:sldLayoutId id="2147483661" r:id="rId5"/>
    <p:sldLayoutId id="2147483662"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hyperlink" Target="mailto:William.Wade-Gery@cfpb.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1193" y="2074423"/>
            <a:ext cx="8036720" cy="743347"/>
          </a:xfrm>
        </p:spPr>
        <p:txBody>
          <a:bodyPr>
            <a:normAutofit/>
          </a:bodyPr>
          <a:lstStyle/>
          <a:p>
            <a:r>
              <a:rPr lang="en-US" sz="3500" dirty="0"/>
              <a:t>Consumer Access to Financial Records</a:t>
            </a:r>
          </a:p>
        </p:txBody>
      </p:sp>
      <p:sp>
        <p:nvSpPr>
          <p:cNvPr id="3" name="Text Placeholder 2"/>
          <p:cNvSpPr>
            <a:spLocks noGrp="1"/>
          </p:cNvSpPr>
          <p:nvPr>
            <p:ph type="body" idx="1"/>
          </p:nvPr>
        </p:nvSpPr>
        <p:spPr>
          <a:xfrm>
            <a:off x="641194" y="2805070"/>
            <a:ext cx="7861614" cy="520700"/>
          </a:xfrm>
        </p:spPr>
        <p:txBody>
          <a:bodyPr>
            <a:noAutofit/>
          </a:bodyPr>
          <a:lstStyle/>
          <a:p>
            <a:pPr marL="0" indent="0">
              <a:lnSpc>
                <a:spcPts val="2000"/>
              </a:lnSpc>
              <a:spcBef>
                <a:spcPts val="0"/>
              </a:spcBef>
            </a:pPr>
            <a:r>
              <a:rPr lang="en-US" sz="1400" dirty="0">
                <a:solidFill>
                  <a:schemeClr val="accent2"/>
                </a:solidFill>
                <a:cs typeface="Arial" panose="020B0604020202020204" pitchFamily="34" charset="0"/>
              </a:rPr>
              <a:t>Joint Public Roundtable of the Consumer Advisory Board, Community Bank Advisory Council, &amp; Credit Union Advisory Council</a:t>
            </a:r>
          </a:p>
          <a:p>
            <a:pPr>
              <a:lnSpc>
                <a:spcPts val="2000"/>
              </a:lnSpc>
              <a:spcBef>
                <a:spcPts val="0"/>
              </a:spcBef>
            </a:pPr>
            <a:endParaRPr lang="en-US" sz="1400" dirty="0">
              <a:solidFill>
                <a:schemeClr val="accent2"/>
              </a:solidFill>
              <a:cs typeface="Arial" panose="020B0604020202020204" pitchFamily="34" charset="0"/>
            </a:endParaRPr>
          </a:p>
          <a:p>
            <a:pPr marL="0" indent="0">
              <a:lnSpc>
                <a:spcPts val="2000"/>
              </a:lnSpc>
              <a:spcBef>
                <a:spcPts val="0"/>
              </a:spcBef>
            </a:pPr>
            <a:r>
              <a:rPr lang="en-US" sz="1400" dirty="0">
                <a:solidFill>
                  <a:schemeClr val="accent2"/>
                </a:solidFill>
                <a:cs typeface="Arial" panose="020B0604020202020204" pitchFamily="34" charset="0"/>
              </a:rPr>
              <a:t>Gary Stein, Deputy Assistant Director, Office of Consumer Credit, Payment &amp; Deposit Markets</a:t>
            </a:r>
          </a:p>
          <a:p>
            <a:pPr marL="0" indent="0">
              <a:lnSpc>
                <a:spcPts val="2000"/>
              </a:lnSpc>
              <a:spcBef>
                <a:spcPts val="0"/>
              </a:spcBef>
            </a:pPr>
            <a:r>
              <a:rPr lang="en-US" sz="1400" dirty="0">
                <a:solidFill>
                  <a:schemeClr val="accent2"/>
                </a:solidFill>
                <a:cs typeface="Arial" panose="020B0604020202020204" pitchFamily="34" charset="0"/>
              </a:rPr>
              <a:t>Will Wade-Gery, Senior Advisor, Office of Innovation</a:t>
            </a:r>
          </a:p>
          <a:p>
            <a:pPr marL="0" indent="0">
              <a:lnSpc>
                <a:spcPts val="2000"/>
              </a:lnSpc>
              <a:spcBef>
                <a:spcPts val="0"/>
              </a:spcBef>
            </a:pPr>
            <a:r>
              <a:rPr lang="en-US" sz="1400" dirty="0">
                <a:solidFill>
                  <a:schemeClr val="accent2"/>
                </a:solidFill>
                <a:cs typeface="Arial" panose="020B0604020202020204" pitchFamily="34" charset="0"/>
              </a:rPr>
              <a:t>Max Bentovim, Financial Analyst, Office of Consumer Credit, Payment &amp; Deposit Markets</a:t>
            </a:r>
          </a:p>
          <a:p>
            <a:pPr marL="0" indent="0">
              <a:lnSpc>
                <a:spcPts val="2000"/>
              </a:lnSpc>
              <a:spcBef>
                <a:spcPts val="0"/>
              </a:spcBef>
            </a:pPr>
            <a:r>
              <a:rPr lang="en-US" sz="1400" dirty="0">
                <a:solidFill>
                  <a:schemeClr val="accent2"/>
                </a:solidFill>
                <a:cs typeface="Arial" panose="020B0604020202020204" pitchFamily="34" charset="0"/>
              </a:rPr>
              <a:t>Zachary Wong, Director’s Financial Analyst, Office of Innovation</a:t>
            </a:r>
          </a:p>
          <a:p>
            <a:pPr marL="0" indent="0">
              <a:lnSpc>
                <a:spcPts val="2000"/>
              </a:lnSpc>
              <a:spcBef>
                <a:spcPts val="0"/>
              </a:spcBef>
            </a:pPr>
            <a:endParaRPr lang="en-US" sz="1400" dirty="0">
              <a:solidFill>
                <a:schemeClr val="accent2"/>
              </a:solidFill>
              <a:cs typeface="Arial" panose="020B0604020202020204" pitchFamily="34" charset="0"/>
            </a:endParaRPr>
          </a:p>
          <a:p>
            <a:pPr marL="0" indent="0">
              <a:lnSpc>
                <a:spcPts val="2000"/>
              </a:lnSpc>
              <a:spcBef>
                <a:spcPts val="0"/>
              </a:spcBef>
            </a:pPr>
            <a:r>
              <a:rPr lang="en-US" sz="1400" dirty="0"/>
              <a:t>November 18, 2020</a:t>
            </a:r>
          </a:p>
        </p:txBody>
      </p:sp>
    </p:spTree>
    <p:extLst>
      <p:ext uri="{BB962C8B-B14F-4D97-AF65-F5344CB8AC3E}">
        <p14:creationId xmlns:p14="http://schemas.microsoft.com/office/powerpoint/2010/main" val="3765048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3DAF026-3F9B-41A0-A903-CCABF57A77ED}"/>
              </a:ext>
            </a:extLst>
          </p:cNvPr>
          <p:cNvSpPr>
            <a:spLocks noGrp="1"/>
          </p:cNvSpPr>
          <p:nvPr>
            <p:ph sz="half" idx="1"/>
          </p:nvPr>
        </p:nvSpPr>
        <p:spPr>
          <a:xfrm>
            <a:off x="553643" y="1312086"/>
            <a:ext cx="8036719" cy="4199647"/>
          </a:xfrm>
        </p:spPr>
        <p:txBody>
          <a:bodyPr/>
          <a:lstStyle/>
          <a:p>
            <a:pPr>
              <a:spcBef>
                <a:spcPts val="600"/>
              </a:spcBef>
            </a:pPr>
            <a:r>
              <a:rPr lang="en-US">
                <a:solidFill>
                  <a:schemeClr val="tx1"/>
                </a:solidFill>
              </a:rPr>
              <a:t>Benefits and costs of consumer data access</a:t>
            </a:r>
          </a:p>
          <a:p>
            <a:pPr>
              <a:spcBef>
                <a:spcPts val="600"/>
              </a:spcBef>
            </a:pPr>
            <a:r>
              <a:rPr lang="en-US">
                <a:solidFill>
                  <a:schemeClr val="tx1"/>
                </a:solidFill>
              </a:rPr>
              <a:t>Competitive incentives and authorized data access</a:t>
            </a:r>
          </a:p>
          <a:p>
            <a:pPr>
              <a:spcBef>
                <a:spcPts val="600"/>
              </a:spcBef>
            </a:pPr>
            <a:r>
              <a:rPr lang="en-US">
                <a:solidFill>
                  <a:schemeClr val="tx1"/>
                </a:solidFill>
              </a:rPr>
              <a:t>Standard-setting</a:t>
            </a:r>
          </a:p>
          <a:p>
            <a:pPr>
              <a:spcBef>
                <a:spcPts val="600"/>
              </a:spcBef>
            </a:pPr>
            <a:r>
              <a:rPr lang="en-US">
                <a:solidFill>
                  <a:schemeClr val="tx1"/>
                </a:solidFill>
              </a:rPr>
              <a:t>Access scope</a:t>
            </a:r>
          </a:p>
          <a:p>
            <a:pPr>
              <a:spcBef>
                <a:spcPts val="600"/>
              </a:spcBef>
            </a:pPr>
            <a:r>
              <a:rPr lang="en-US">
                <a:solidFill>
                  <a:schemeClr val="tx1"/>
                </a:solidFill>
              </a:rPr>
              <a:t>Consumer control and privacy</a:t>
            </a:r>
          </a:p>
          <a:p>
            <a:pPr>
              <a:spcBef>
                <a:spcPts val="600"/>
              </a:spcBef>
            </a:pPr>
            <a:r>
              <a:rPr lang="en-US">
                <a:solidFill>
                  <a:schemeClr val="tx1"/>
                </a:solidFill>
              </a:rPr>
              <a:t>Legal requirements other than section 1033</a:t>
            </a:r>
          </a:p>
          <a:p>
            <a:pPr>
              <a:spcBef>
                <a:spcPts val="600"/>
              </a:spcBef>
            </a:pPr>
            <a:r>
              <a:rPr lang="en-US">
                <a:solidFill>
                  <a:schemeClr val="tx1"/>
                </a:solidFill>
              </a:rPr>
              <a:t>Data security</a:t>
            </a:r>
          </a:p>
          <a:p>
            <a:pPr>
              <a:spcBef>
                <a:spcPts val="600"/>
              </a:spcBef>
            </a:pPr>
            <a:r>
              <a:rPr lang="en-US">
                <a:solidFill>
                  <a:schemeClr val="tx1"/>
                </a:solidFill>
              </a:rPr>
              <a:t>Data accuracy</a:t>
            </a:r>
          </a:p>
          <a:p>
            <a:pPr>
              <a:spcBef>
                <a:spcPts val="600"/>
              </a:spcBef>
            </a:pPr>
            <a:r>
              <a:rPr lang="en-US">
                <a:solidFill>
                  <a:schemeClr val="tx1"/>
                </a:solidFill>
              </a:rPr>
              <a:t>Other information</a:t>
            </a:r>
          </a:p>
          <a:p>
            <a:pPr>
              <a:spcBef>
                <a:spcPts val="600"/>
              </a:spcBef>
            </a:pPr>
            <a:endParaRPr lang="en-US">
              <a:solidFill>
                <a:schemeClr val="tx1"/>
              </a:solidFill>
            </a:endParaRPr>
          </a:p>
        </p:txBody>
      </p:sp>
      <p:sp>
        <p:nvSpPr>
          <p:cNvPr id="3" name="Title 2">
            <a:extLst>
              <a:ext uri="{FF2B5EF4-FFF2-40B4-BE49-F238E27FC236}">
                <a16:creationId xmlns:a16="http://schemas.microsoft.com/office/drawing/2014/main" id="{F0B5E629-ED46-4B33-B2A5-6C382122E81B}"/>
              </a:ext>
            </a:extLst>
          </p:cNvPr>
          <p:cNvSpPr>
            <a:spLocks noGrp="1"/>
          </p:cNvSpPr>
          <p:nvPr>
            <p:ph type="title"/>
          </p:nvPr>
        </p:nvSpPr>
        <p:spPr/>
        <p:txBody>
          <a:bodyPr/>
          <a:lstStyle/>
          <a:p>
            <a:r>
              <a:rPr lang="en-US"/>
              <a:t>ANPR question topics</a:t>
            </a:r>
          </a:p>
        </p:txBody>
      </p:sp>
      <p:sp>
        <p:nvSpPr>
          <p:cNvPr id="5" name="Footer Placeholder 4">
            <a:extLst>
              <a:ext uri="{FF2B5EF4-FFF2-40B4-BE49-F238E27FC236}">
                <a16:creationId xmlns:a16="http://schemas.microsoft.com/office/drawing/2014/main" id="{B54F7B54-D912-41C5-8F71-5E99F5BB0100}"/>
              </a:ext>
            </a:extLst>
          </p:cNvPr>
          <p:cNvSpPr>
            <a:spLocks noGrp="1"/>
          </p:cNvSpPr>
          <p:nvPr>
            <p:ph type="ftr" sz="quarter" idx="3"/>
          </p:nvPr>
        </p:nvSpPr>
        <p:spPr>
          <a:xfrm>
            <a:off x="5694760" y="6081189"/>
            <a:ext cx="2895600" cy="365125"/>
          </a:xfrm>
        </p:spPr>
        <p:txBody>
          <a:bodyPr/>
          <a:lstStyle>
            <a:lvl1pPr algn="r">
              <a:defRPr sz="1200">
                <a:solidFill>
                  <a:schemeClr val="tx1">
                    <a:tint val="75000"/>
                  </a:schemeClr>
                </a:solidFill>
                <a:latin typeface="Arial"/>
                <a:cs typeface="Arial"/>
              </a:defRPr>
            </a:lvl1pPr>
          </a:lstStyle>
          <a:p>
            <a:fld id="{022636EB-ADE8-A646-A11D-FED0A955D1AA}" type="slidenum">
              <a:rPr lang="en-US" smtClean="0"/>
              <a:pPr/>
              <a:t>10</a:t>
            </a:fld>
            <a:endParaRPr lang="en-US"/>
          </a:p>
        </p:txBody>
      </p:sp>
    </p:spTree>
    <p:extLst>
      <p:ext uri="{BB962C8B-B14F-4D97-AF65-F5344CB8AC3E}">
        <p14:creationId xmlns:p14="http://schemas.microsoft.com/office/powerpoint/2010/main" val="1466067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1"/>
          </p:nvPr>
        </p:nvSpPr>
        <p:spPr>
          <a:xfrm>
            <a:off x="553643" y="1489240"/>
            <a:ext cx="8036719" cy="4199647"/>
          </a:xfrm>
        </p:spPr>
        <p:txBody>
          <a:bodyPr>
            <a:normAutofit/>
          </a:bodyPr>
          <a:lstStyle/>
          <a:p>
            <a:pPr lvl="0"/>
            <a:r>
              <a:rPr lang="en-US"/>
              <a:t>How do you envision consumers benefiting from consumer data access? How different is this vision from what you observe in the marketplace today? </a:t>
            </a:r>
          </a:p>
          <a:p>
            <a:pPr lvl="0"/>
            <a:r>
              <a:rPr lang="en-US"/>
              <a:t>What risks does the current state of consumer data access present for consumers?</a:t>
            </a:r>
          </a:p>
          <a:p>
            <a:pPr lvl="0"/>
            <a:r>
              <a:rPr lang="en-US"/>
              <a:t>What impediments do consumers and the marketplace face to safe consumer data access?</a:t>
            </a:r>
          </a:p>
          <a:p>
            <a:pPr lvl="0"/>
            <a:r>
              <a:rPr lang="en-US"/>
              <a:t>How could the Bureau </a:t>
            </a:r>
            <a:r>
              <a:rPr lang="en-US">
                <a:solidFill>
                  <a:schemeClr val="tx1"/>
                </a:solidFill>
              </a:rPr>
              <a:t>most efficiently and effectively implement section 1033</a:t>
            </a:r>
            <a:r>
              <a:rPr lang="en-US"/>
              <a:t>?</a:t>
            </a:r>
          </a:p>
          <a:p>
            <a:pPr lvl="0">
              <a:lnSpc>
                <a:spcPct val="110000"/>
              </a:lnSpc>
              <a:spcBef>
                <a:spcPts val="1200"/>
              </a:spcBef>
            </a:pPr>
            <a:endParaRPr lang="en-US"/>
          </a:p>
        </p:txBody>
      </p:sp>
      <p:sp>
        <p:nvSpPr>
          <p:cNvPr id="6" name="Title 5"/>
          <p:cNvSpPr>
            <a:spLocks noGrp="1"/>
          </p:cNvSpPr>
          <p:nvPr>
            <p:ph type="title"/>
          </p:nvPr>
        </p:nvSpPr>
        <p:spPr/>
        <p:txBody>
          <a:bodyPr/>
          <a:lstStyle/>
          <a:p>
            <a:r>
              <a:rPr lang="en-US"/>
              <a:t>Discussion questions for Advisory Councils</a:t>
            </a:r>
          </a:p>
        </p:txBody>
      </p:sp>
      <p:sp>
        <p:nvSpPr>
          <p:cNvPr id="4" name="Footer Placeholder 4"/>
          <p:cNvSpPr>
            <a:spLocks noGrp="1"/>
          </p:cNvSpPr>
          <p:nvPr>
            <p:ph type="ftr" sz="quarter" idx="3"/>
          </p:nvPr>
        </p:nvSpPr>
        <p:spPr/>
        <p:txBody>
          <a:bodyPr/>
          <a:lstStyle>
            <a:lvl1pPr algn="r">
              <a:defRPr sz="1200">
                <a:solidFill>
                  <a:schemeClr val="tx1">
                    <a:tint val="75000"/>
                  </a:schemeClr>
                </a:solidFill>
                <a:latin typeface="Arial"/>
                <a:cs typeface="Arial"/>
              </a:defRPr>
            </a:lvl1pPr>
          </a:lstStyle>
          <a:p>
            <a:fld id="{022636EB-ADE8-A646-A11D-FED0A955D1AA}" type="slidenum">
              <a:rPr lang="en-US" smtClean="0"/>
              <a:pPr/>
              <a:t>11</a:t>
            </a:fld>
            <a:endParaRPr lang="en-US"/>
          </a:p>
        </p:txBody>
      </p:sp>
    </p:spTree>
    <p:extLst>
      <p:ext uri="{BB962C8B-B14F-4D97-AF65-F5344CB8AC3E}">
        <p14:creationId xmlns:p14="http://schemas.microsoft.com/office/powerpoint/2010/main" val="489376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Contact information</a:t>
            </a:r>
          </a:p>
        </p:txBody>
      </p:sp>
      <p:sp>
        <p:nvSpPr>
          <p:cNvPr id="4" name="Content Placeholder 3"/>
          <p:cNvSpPr>
            <a:spLocks noGrp="1"/>
          </p:cNvSpPr>
          <p:nvPr>
            <p:ph idx="1"/>
          </p:nvPr>
        </p:nvSpPr>
        <p:spPr/>
        <p:txBody>
          <a:bodyPr/>
          <a:lstStyle/>
          <a:p>
            <a:pPr marL="88900" indent="0">
              <a:lnSpc>
                <a:spcPct val="100000"/>
              </a:lnSpc>
              <a:spcBef>
                <a:spcPts val="0"/>
              </a:spcBef>
              <a:buNone/>
            </a:pPr>
            <a:r>
              <a:rPr lang="en-US" sz="1400" dirty="0"/>
              <a:t>Gary Stein</a:t>
            </a:r>
          </a:p>
          <a:p>
            <a:pPr marL="88900" indent="0">
              <a:lnSpc>
                <a:spcPct val="100000"/>
              </a:lnSpc>
              <a:spcBef>
                <a:spcPts val="0"/>
              </a:spcBef>
              <a:buNone/>
            </a:pPr>
            <a:r>
              <a:rPr lang="en-US" sz="1400" dirty="0"/>
              <a:t>Deputy Assistant Director, Office of Consumer Credit, Payment, &amp; Deposit Markets</a:t>
            </a:r>
          </a:p>
          <a:p>
            <a:pPr marL="88900" indent="0">
              <a:lnSpc>
                <a:spcPct val="100000"/>
              </a:lnSpc>
              <a:spcBef>
                <a:spcPts val="0"/>
              </a:spcBef>
              <a:buNone/>
            </a:pPr>
            <a:r>
              <a:rPr lang="en-US" sz="1400" dirty="0">
                <a:hlinkClick r:id="rId2"/>
              </a:rPr>
              <a:t>Gary.Stein@cfpb.gov</a:t>
            </a:r>
            <a:endParaRPr lang="en-US" sz="1400" dirty="0"/>
          </a:p>
          <a:p>
            <a:pPr marL="88900" indent="0">
              <a:lnSpc>
                <a:spcPct val="100000"/>
              </a:lnSpc>
              <a:spcBef>
                <a:spcPts val="0"/>
              </a:spcBef>
              <a:buNone/>
            </a:pPr>
            <a:r>
              <a:rPr lang="en-US" sz="1400" dirty="0"/>
              <a:t>(202) 435-7509</a:t>
            </a:r>
          </a:p>
          <a:p>
            <a:pPr marL="88900" indent="0">
              <a:lnSpc>
                <a:spcPct val="100000"/>
              </a:lnSpc>
              <a:spcBef>
                <a:spcPts val="0"/>
              </a:spcBef>
              <a:buNone/>
            </a:pPr>
            <a:endParaRPr lang="en-US" sz="1400" dirty="0"/>
          </a:p>
          <a:p>
            <a:pPr marL="88900" indent="0">
              <a:lnSpc>
                <a:spcPct val="100000"/>
              </a:lnSpc>
              <a:spcBef>
                <a:spcPts val="0"/>
              </a:spcBef>
              <a:buNone/>
            </a:pPr>
            <a:r>
              <a:rPr lang="en-US" sz="1400"/>
              <a:t>Will Wade-Gery</a:t>
            </a:r>
          </a:p>
          <a:p>
            <a:pPr marL="88900" indent="0">
              <a:lnSpc>
                <a:spcPct val="100000"/>
              </a:lnSpc>
              <a:spcBef>
                <a:spcPts val="0"/>
              </a:spcBef>
              <a:buNone/>
            </a:pPr>
            <a:r>
              <a:rPr lang="en-US" sz="1400" dirty="0"/>
              <a:t>Senior Advisor, Office of Innovation</a:t>
            </a:r>
          </a:p>
          <a:p>
            <a:pPr marL="88900" indent="0">
              <a:lnSpc>
                <a:spcPct val="100000"/>
              </a:lnSpc>
              <a:spcBef>
                <a:spcPts val="0"/>
              </a:spcBef>
              <a:buNone/>
            </a:pPr>
            <a:r>
              <a:rPr lang="en-US" sz="1400" dirty="0">
                <a:hlinkClick r:id="rId2"/>
              </a:rPr>
              <a:t>William.Wade-Gery@cfpb.gov</a:t>
            </a:r>
            <a:endParaRPr lang="en-US" sz="1400" dirty="0"/>
          </a:p>
          <a:p>
            <a:pPr marL="88900" indent="0">
              <a:lnSpc>
                <a:spcPct val="100000"/>
              </a:lnSpc>
              <a:spcBef>
                <a:spcPts val="0"/>
              </a:spcBef>
              <a:buNone/>
            </a:pPr>
            <a:r>
              <a:rPr lang="en-US" sz="1400" dirty="0"/>
              <a:t>(202) 435-7289</a:t>
            </a:r>
          </a:p>
          <a:p>
            <a:pPr marL="88900" indent="0">
              <a:lnSpc>
                <a:spcPct val="100000"/>
              </a:lnSpc>
              <a:spcBef>
                <a:spcPts val="0"/>
              </a:spcBef>
              <a:buNone/>
            </a:pPr>
            <a:endParaRPr lang="en-US" sz="1400" dirty="0"/>
          </a:p>
          <a:p>
            <a:pPr marL="88900" indent="0">
              <a:lnSpc>
                <a:spcPct val="100000"/>
              </a:lnSpc>
              <a:spcBef>
                <a:spcPts val="0"/>
              </a:spcBef>
              <a:buNone/>
            </a:pPr>
            <a:r>
              <a:rPr lang="en-US" sz="1400" dirty="0"/>
              <a:t>Max Bentovim</a:t>
            </a:r>
          </a:p>
          <a:p>
            <a:pPr marL="88900" indent="0">
              <a:lnSpc>
                <a:spcPct val="100000"/>
              </a:lnSpc>
              <a:spcBef>
                <a:spcPts val="0"/>
              </a:spcBef>
              <a:buNone/>
            </a:pPr>
            <a:r>
              <a:rPr lang="en-US" sz="1400" dirty="0"/>
              <a:t>Financial Analyst, Office of Consumer Credit, Payment, &amp; Deposit Markets</a:t>
            </a:r>
          </a:p>
          <a:p>
            <a:pPr marL="88900" indent="0">
              <a:lnSpc>
                <a:spcPct val="100000"/>
              </a:lnSpc>
              <a:spcBef>
                <a:spcPts val="0"/>
              </a:spcBef>
              <a:buNone/>
            </a:pPr>
            <a:r>
              <a:rPr lang="en-US" sz="1400" dirty="0">
                <a:hlinkClick r:id="rId2"/>
              </a:rPr>
              <a:t>Max.Bentovim@cfpb.gov</a:t>
            </a:r>
            <a:endParaRPr lang="en-US" sz="1400" dirty="0"/>
          </a:p>
          <a:p>
            <a:pPr marL="88900" indent="0">
              <a:lnSpc>
                <a:spcPct val="100000"/>
              </a:lnSpc>
              <a:spcBef>
                <a:spcPts val="0"/>
              </a:spcBef>
              <a:buNone/>
            </a:pPr>
            <a:r>
              <a:rPr lang="en-US" sz="1400" dirty="0"/>
              <a:t>(202) 435-9751</a:t>
            </a:r>
          </a:p>
          <a:p>
            <a:pPr marL="88900" indent="0">
              <a:lnSpc>
                <a:spcPct val="100000"/>
              </a:lnSpc>
              <a:spcBef>
                <a:spcPts val="0"/>
              </a:spcBef>
              <a:buNone/>
            </a:pPr>
            <a:endParaRPr lang="en-US" sz="1400" dirty="0"/>
          </a:p>
          <a:p>
            <a:pPr marL="88900" indent="0">
              <a:lnSpc>
                <a:spcPct val="100000"/>
              </a:lnSpc>
              <a:spcBef>
                <a:spcPts val="0"/>
              </a:spcBef>
              <a:buNone/>
            </a:pPr>
            <a:r>
              <a:rPr lang="en-US" sz="1400" dirty="0"/>
              <a:t>Zachary Wong</a:t>
            </a:r>
          </a:p>
          <a:p>
            <a:pPr marL="88900" indent="0">
              <a:lnSpc>
                <a:spcPct val="100000"/>
              </a:lnSpc>
              <a:spcBef>
                <a:spcPts val="0"/>
              </a:spcBef>
              <a:buNone/>
            </a:pPr>
            <a:r>
              <a:rPr lang="en-US" sz="1400" dirty="0"/>
              <a:t>Director’s Financial Analyst, Office of Innovation</a:t>
            </a:r>
          </a:p>
          <a:p>
            <a:pPr marL="88900" indent="0">
              <a:lnSpc>
                <a:spcPct val="100000"/>
              </a:lnSpc>
              <a:spcBef>
                <a:spcPts val="0"/>
              </a:spcBef>
              <a:buNone/>
            </a:pPr>
            <a:r>
              <a:rPr lang="en-US" sz="1400" dirty="0">
                <a:hlinkClick r:id="rId2"/>
              </a:rPr>
              <a:t>Zachary.Wong@cfpb.gov</a:t>
            </a:r>
            <a:endParaRPr lang="en-US" sz="1400" dirty="0"/>
          </a:p>
          <a:p>
            <a:pPr marL="88900" indent="0">
              <a:lnSpc>
                <a:spcPct val="100000"/>
              </a:lnSpc>
              <a:spcBef>
                <a:spcPts val="0"/>
              </a:spcBef>
              <a:buNone/>
            </a:pPr>
            <a:r>
              <a:rPr lang="en-US" sz="1400" dirty="0"/>
              <a:t>(202) 435-7436</a:t>
            </a:r>
          </a:p>
        </p:txBody>
      </p:sp>
      <p:sp>
        <p:nvSpPr>
          <p:cNvPr id="2" name="Footer Placeholder 1"/>
          <p:cNvSpPr>
            <a:spLocks noGrp="1"/>
          </p:cNvSpPr>
          <p:nvPr>
            <p:ph type="ftr" sz="quarter" idx="11"/>
          </p:nvPr>
        </p:nvSpPr>
        <p:spPr>
          <a:xfrm>
            <a:off x="5694363" y="6081713"/>
            <a:ext cx="2895600" cy="365125"/>
          </a:xfrm>
        </p:spPr>
        <p:txBody>
          <a:bodyPr/>
          <a:lstStyle/>
          <a:p>
            <a:fld id="{022636EB-ADE8-A646-A11D-FED0A955D1AA}" type="slidenum">
              <a:rPr lang="en-US" smtClean="0"/>
              <a:pPr/>
              <a:t>12</a:t>
            </a:fld>
            <a:endParaRPr lang="en-US"/>
          </a:p>
        </p:txBody>
      </p:sp>
    </p:spTree>
    <p:extLst>
      <p:ext uri="{BB962C8B-B14F-4D97-AF65-F5344CB8AC3E}">
        <p14:creationId xmlns:p14="http://schemas.microsoft.com/office/powerpoint/2010/main" val="2450007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1"/>
          </p:nvPr>
        </p:nvSpPr>
        <p:spPr>
          <a:xfrm>
            <a:off x="553643" y="1386839"/>
            <a:ext cx="8036719" cy="4581525"/>
          </a:xfrm>
        </p:spPr>
        <p:txBody>
          <a:bodyPr>
            <a:normAutofit fontScale="77500" lnSpcReduction="20000"/>
          </a:bodyPr>
          <a:lstStyle/>
          <a:p>
            <a:pPr>
              <a:lnSpc>
                <a:spcPct val="120000"/>
              </a:lnSpc>
              <a:spcBef>
                <a:spcPts val="1200"/>
              </a:spcBef>
            </a:pPr>
            <a:r>
              <a:rPr lang="en-US"/>
              <a:t>“Subject to rules prescribed by the Bureau, a covered person shall make available to a consumer, upon request, information in the control or possession of the covered person concerning the consumer financial product or service that the consumer obtained from such covered person, including information relating to any transaction, series of transactions, or to the account including costs, charges and usage data.” </a:t>
            </a:r>
          </a:p>
          <a:p>
            <a:pPr>
              <a:lnSpc>
                <a:spcPct val="120000"/>
              </a:lnSpc>
              <a:spcBef>
                <a:spcPts val="1200"/>
              </a:spcBef>
            </a:pPr>
            <a:r>
              <a:rPr lang="en-US"/>
              <a:t>“The information shall be made available in an electronic form usable by consumers.”</a:t>
            </a:r>
          </a:p>
          <a:p>
            <a:pPr>
              <a:lnSpc>
                <a:spcPct val="120000"/>
              </a:lnSpc>
              <a:spcBef>
                <a:spcPts val="1200"/>
              </a:spcBef>
            </a:pPr>
            <a:r>
              <a:rPr lang="en-US"/>
              <a:t>“The Bureau, by rule, shall prescribe standards applicable to covered persons to promote the development and use of standardized </a:t>
            </a:r>
            <a:r>
              <a:rPr lang="en-US">
                <a:solidFill>
                  <a:schemeClr val="tx1"/>
                </a:solidFill>
              </a:rPr>
              <a:t>formats for information[.]”</a:t>
            </a:r>
          </a:p>
          <a:p>
            <a:pPr>
              <a:lnSpc>
                <a:spcPct val="120000"/>
              </a:lnSpc>
              <a:spcBef>
                <a:spcPts val="1200"/>
              </a:spcBef>
            </a:pPr>
            <a:r>
              <a:rPr lang="en-US">
                <a:solidFill>
                  <a:schemeClr val="tx1"/>
                </a:solidFill>
              </a:rPr>
              <a:t>However, 1033 does not “impose any duty on a covered person to maintain or keep any information about a consumer.” Also, 1033 contains certain exceptions, including that it applies only to information that the covered person can “retrieve in the ordinary course of its business with respect to that information.” </a:t>
            </a:r>
          </a:p>
        </p:txBody>
      </p:sp>
      <p:sp>
        <p:nvSpPr>
          <p:cNvPr id="4" name="Footer Placeholder 4"/>
          <p:cNvSpPr>
            <a:spLocks noGrp="1"/>
          </p:cNvSpPr>
          <p:nvPr>
            <p:ph type="ftr" sz="quarter" idx="3"/>
          </p:nvPr>
        </p:nvSpPr>
        <p:spPr/>
        <p:txBody>
          <a:bodyPr/>
          <a:lstStyle>
            <a:lvl1pPr algn="r">
              <a:defRPr sz="1200">
                <a:solidFill>
                  <a:schemeClr val="tx1">
                    <a:tint val="75000"/>
                  </a:schemeClr>
                </a:solidFill>
                <a:latin typeface="Arial"/>
                <a:cs typeface="Arial"/>
              </a:defRPr>
            </a:lvl1pPr>
          </a:lstStyle>
          <a:p>
            <a:fld id="{022636EB-ADE8-A646-A11D-FED0A955D1AA}" type="slidenum">
              <a:rPr lang="en-US" smtClean="0"/>
              <a:pPr/>
              <a:t>2</a:t>
            </a:fld>
            <a:endParaRPr lang="en-US"/>
          </a:p>
        </p:txBody>
      </p:sp>
      <p:sp>
        <p:nvSpPr>
          <p:cNvPr id="6" name="Title 5"/>
          <p:cNvSpPr>
            <a:spLocks noGrp="1"/>
          </p:cNvSpPr>
          <p:nvPr>
            <p:ph type="title"/>
          </p:nvPr>
        </p:nvSpPr>
        <p:spPr/>
        <p:txBody>
          <a:bodyPr/>
          <a:lstStyle/>
          <a:p>
            <a:r>
              <a:rPr lang="en-US"/>
              <a:t>Dodd-Frank Act section 1033</a:t>
            </a:r>
          </a:p>
        </p:txBody>
      </p:sp>
      <p:sp>
        <p:nvSpPr>
          <p:cNvPr id="2" name="TextBox 1"/>
          <p:cNvSpPr txBox="1"/>
          <p:nvPr/>
        </p:nvSpPr>
        <p:spPr>
          <a:xfrm>
            <a:off x="2956560" y="5913120"/>
            <a:ext cx="5342613" cy="461665"/>
          </a:xfrm>
          <a:prstGeom prst="rect">
            <a:avLst/>
          </a:prstGeom>
          <a:noFill/>
        </p:spPr>
        <p:txBody>
          <a:bodyPr wrap="square" rtlCol="0">
            <a:spAutoFit/>
          </a:bodyPr>
          <a:lstStyle/>
          <a:p>
            <a:r>
              <a:rPr lang="en-US" sz="1200">
                <a:latin typeface="Georgia" panose="02040502050405020303" pitchFamily="18" charset="0"/>
              </a:rPr>
              <a:t>Note: Dodd-Frank Act Section 1002(4) defines “consumer” as “an individual or an agent, trustee, or representative acting on behalf of an individual.”</a:t>
            </a:r>
          </a:p>
        </p:txBody>
      </p:sp>
    </p:spTree>
    <p:extLst>
      <p:ext uri="{BB962C8B-B14F-4D97-AF65-F5344CB8AC3E}">
        <p14:creationId xmlns:p14="http://schemas.microsoft.com/office/powerpoint/2010/main" val="2406220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53641" y="477837"/>
            <a:ext cx="8036720" cy="743347"/>
          </a:xfrm>
        </p:spPr>
        <p:txBody>
          <a:bodyPr/>
          <a:lstStyle/>
          <a:p>
            <a:r>
              <a:rPr lang="en-US">
                <a:solidFill>
                  <a:srgbClr val="3B3C3E"/>
                </a:solidFill>
              </a:rPr>
              <a:t>Market practices</a:t>
            </a:r>
          </a:p>
        </p:txBody>
      </p:sp>
      <p:sp>
        <p:nvSpPr>
          <p:cNvPr id="7" name="Content Placeholder 6"/>
          <p:cNvSpPr>
            <a:spLocks noGrp="1"/>
          </p:cNvSpPr>
          <p:nvPr>
            <p:ph sz="half" idx="1"/>
          </p:nvPr>
        </p:nvSpPr>
        <p:spPr>
          <a:xfrm>
            <a:off x="553643" y="1386446"/>
            <a:ext cx="8036719" cy="4199647"/>
          </a:xfrm>
        </p:spPr>
        <p:txBody>
          <a:bodyPr>
            <a:normAutofit/>
          </a:bodyPr>
          <a:lstStyle/>
          <a:p>
            <a:pPr marL="452120">
              <a:spcBef>
                <a:spcPts val="1200"/>
              </a:spcBef>
            </a:pPr>
            <a:r>
              <a:rPr lang="en-US" dirty="0" err="1"/>
              <a:t>Fintechs</a:t>
            </a:r>
            <a:r>
              <a:rPr lang="en-US" dirty="0"/>
              <a:t>, FIs, and other companies leverage consumer account data to provide or enhance consumer financial services</a:t>
            </a:r>
          </a:p>
          <a:p>
            <a:pPr marL="452120">
              <a:spcBef>
                <a:spcPts val="1200"/>
              </a:spcBef>
            </a:pPr>
            <a:r>
              <a:rPr lang="en-US" dirty="0">
                <a:solidFill>
                  <a:schemeClr val="tx1"/>
                </a:solidFill>
              </a:rPr>
              <a:t>Many contract with “aggregators” to collect data</a:t>
            </a:r>
          </a:p>
          <a:p>
            <a:pPr marL="452120">
              <a:spcBef>
                <a:spcPts val="1200"/>
              </a:spcBef>
            </a:pPr>
            <a:r>
              <a:rPr lang="en-US" dirty="0">
                <a:solidFill>
                  <a:schemeClr val="tx1"/>
                </a:solidFill>
              </a:rPr>
              <a:t>Collection practices vary; predominantly “screen scraping;” some use of dedicated portals and APIs</a:t>
            </a:r>
          </a:p>
          <a:p>
            <a:pPr marL="452120">
              <a:spcBef>
                <a:spcPts val="1200"/>
              </a:spcBef>
            </a:pPr>
            <a:r>
              <a:rPr lang="en-US" dirty="0"/>
              <a:t>Many sharing arrangements still rely on the aggregator holding consumer account credentials</a:t>
            </a:r>
          </a:p>
          <a:p>
            <a:pPr marL="452120">
              <a:spcBef>
                <a:spcPts val="1200"/>
              </a:spcBef>
            </a:pPr>
            <a:r>
              <a:rPr lang="en-US" dirty="0"/>
              <a:t>Stakeholders may play multiple different roles, and competitive dynamics are complex</a:t>
            </a:r>
          </a:p>
        </p:txBody>
      </p:sp>
      <p:sp>
        <p:nvSpPr>
          <p:cNvPr id="4" name="Footer Placeholder 4"/>
          <p:cNvSpPr>
            <a:spLocks noGrp="1"/>
          </p:cNvSpPr>
          <p:nvPr>
            <p:ph type="ftr" sz="quarter" idx="3"/>
          </p:nvPr>
        </p:nvSpPr>
        <p:spPr>
          <a:prstGeom prst="rect">
            <a:avLst/>
          </a:prstGeom>
        </p:spPr>
        <p:txBody>
          <a:bodyPr vert="horz" lIns="91440" tIns="45720" rIns="91440" bIns="45720" rtlCol="0" anchor="ctr"/>
          <a:lstStyle>
            <a:lvl1pPr algn="r">
              <a:defRPr sz="1200">
                <a:solidFill>
                  <a:schemeClr val="tx1">
                    <a:tint val="75000"/>
                  </a:schemeClr>
                </a:solidFill>
                <a:latin typeface="Arial"/>
                <a:cs typeface="Arial"/>
              </a:defRPr>
            </a:lvl1pPr>
          </a:lstStyle>
          <a:p>
            <a:fld id="{022636EB-ADE8-A646-A11D-FED0A955D1AA}" type="slidenum">
              <a:rPr lang="en-US" smtClean="0"/>
              <a:pPr/>
              <a:t>3</a:t>
            </a:fld>
            <a:endParaRPr lang="en-US"/>
          </a:p>
        </p:txBody>
      </p:sp>
    </p:spTree>
    <p:extLst>
      <p:ext uri="{BB962C8B-B14F-4D97-AF65-F5344CB8AC3E}">
        <p14:creationId xmlns:p14="http://schemas.microsoft.com/office/powerpoint/2010/main" val="1132682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53641" y="477837"/>
            <a:ext cx="8036720" cy="743347"/>
          </a:xfrm>
        </p:spPr>
        <p:txBody>
          <a:bodyPr>
            <a:normAutofit/>
          </a:bodyPr>
          <a:lstStyle/>
          <a:p>
            <a:r>
              <a:rPr lang="en-US">
                <a:solidFill>
                  <a:srgbClr val="3B3C3E"/>
                </a:solidFill>
              </a:rPr>
              <a:t>Examples of use cases for consumer data</a:t>
            </a:r>
            <a:endParaRPr lang="en-US"/>
          </a:p>
        </p:txBody>
      </p:sp>
      <p:sp>
        <p:nvSpPr>
          <p:cNvPr id="7" name="Content Placeholder 6"/>
          <p:cNvSpPr>
            <a:spLocks noGrp="1"/>
          </p:cNvSpPr>
          <p:nvPr>
            <p:ph sz="half" idx="1"/>
          </p:nvPr>
        </p:nvSpPr>
        <p:spPr>
          <a:xfrm>
            <a:off x="553643" y="1412240"/>
            <a:ext cx="8036719" cy="4199647"/>
          </a:xfrm>
        </p:spPr>
        <p:txBody>
          <a:bodyPr>
            <a:noAutofit/>
          </a:bodyPr>
          <a:lstStyle/>
          <a:p>
            <a:pPr>
              <a:lnSpc>
                <a:spcPct val="100000"/>
              </a:lnSpc>
            </a:pPr>
            <a:r>
              <a:rPr lang="en-US" sz="1800" dirty="0">
                <a:solidFill>
                  <a:srgbClr val="3B3C3E"/>
                </a:solidFill>
              </a:rPr>
              <a:t>Personal financial management (PFM)</a:t>
            </a:r>
          </a:p>
          <a:p>
            <a:pPr>
              <a:lnSpc>
                <a:spcPct val="100000"/>
              </a:lnSpc>
            </a:pPr>
            <a:r>
              <a:rPr lang="en-US" sz="1800" dirty="0">
                <a:solidFill>
                  <a:srgbClr val="3B3C3E"/>
                </a:solidFill>
              </a:rPr>
              <a:t>Automatic or motivational savings</a:t>
            </a:r>
          </a:p>
          <a:p>
            <a:pPr>
              <a:lnSpc>
                <a:spcPct val="100000"/>
              </a:lnSpc>
            </a:pPr>
            <a:r>
              <a:rPr lang="en-US" sz="1800" dirty="0">
                <a:solidFill>
                  <a:srgbClr val="3B3C3E"/>
                </a:solidFill>
              </a:rPr>
              <a:t>Budgeting analysis and advice</a:t>
            </a:r>
          </a:p>
          <a:p>
            <a:pPr>
              <a:lnSpc>
                <a:spcPct val="100000"/>
              </a:lnSpc>
            </a:pPr>
            <a:r>
              <a:rPr lang="en-US" sz="1800" dirty="0">
                <a:solidFill>
                  <a:srgbClr val="3B3C3E"/>
                </a:solidFill>
              </a:rPr>
              <a:t>Product recommendations</a:t>
            </a:r>
          </a:p>
          <a:p>
            <a:pPr>
              <a:lnSpc>
                <a:spcPct val="100000"/>
              </a:lnSpc>
            </a:pPr>
            <a:r>
              <a:rPr lang="en-US" sz="1800" dirty="0">
                <a:solidFill>
                  <a:srgbClr val="3B3C3E"/>
                </a:solidFill>
              </a:rPr>
              <a:t>Account verification</a:t>
            </a:r>
          </a:p>
          <a:p>
            <a:pPr>
              <a:lnSpc>
                <a:spcPct val="100000"/>
              </a:lnSpc>
            </a:pPr>
            <a:r>
              <a:rPr lang="en-US" sz="1800" dirty="0">
                <a:solidFill>
                  <a:srgbClr val="3B3C3E"/>
                </a:solidFill>
              </a:rPr>
              <a:t>Loan application information</a:t>
            </a:r>
          </a:p>
          <a:p>
            <a:pPr>
              <a:lnSpc>
                <a:spcPct val="100000"/>
              </a:lnSpc>
            </a:pPr>
            <a:r>
              <a:rPr lang="en-US" sz="1800" dirty="0">
                <a:solidFill>
                  <a:srgbClr val="3B3C3E"/>
                </a:solidFill>
              </a:rPr>
              <a:t>Credit decisioning</a:t>
            </a:r>
          </a:p>
          <a:p>
            <a:pPr>
              <a:lnSpc>
                <a:spcPct val="100000"/>
              </a:lnSpc>
            </a:pPr>
            <a:r>
              <a:rPr lang="en-US" sz="1800" dirty="0">
                <a:solidFill>
                  <a:srgbClr val="3B3C3E"/>
                </a:solidFill>
              </a:rPr>
              <a:t>Cash flow management</a:t>
            </a:r>
          </a:p>
          <a:p>
            <a:pPr>
              <a:lnSpc>
                <a:spcPct val="100000"/>
              </a:lnSpc>
            </a:pPr>
            <a:r>
              <a:rPr lang="en-US" sz="1800" dirty="0">
                <a:solidFill>
                  <a:srgbClr val="3B3C3E"/>
                </a:solidFill>
              </a:rPr>
              <a:t>Funds transfer and bill payment</a:t>
            </a:r>
          </a:p>
          <a:p>
            <a:pPr>
              <a:lnSpc>
                <a:spcPct val="100000"/>
              </a:lnSpc>
            </a:pPr>
            <a:r>
              <a:rPr lang="en-US" sz="1800" dirty="0">
                <a:solidFill>
                  <a:srgbClr val="3B3C3E"/>
                </a:solidFill>
              </a:rPr>
              <a:t>Fraud and identity theft detection</a:t>
            </a:r>
          </a:p>
          <a:p>
            <a:pPr>
              <a:lnSpc>
                <a:spcPct val="100000"/>
              </a:lnSpc>
            </a:pPr>
            <a:r>
              <a:rPr lang="en-US" sz="1800" dirty="0">
                <a:solidFill>
                  <a:srgbClr val="3B3C3E"/>
                </a:solidFill>
              </a:rPr>
              <a:t>Investment management and other non-consumer business services</a:t>
            </a:r>
            <a:endParaRPr lang="en-US" sz="1800" dirty="0"/>
          </a:p>
        </p:txBody>
      </p:sp>
      <p:sp>
        <p:nvSpPr>
          <p:cNvPr id="4" name="Footer Placeholder 4"/>
          <p:cNvSpPr>
            <a:spLocks noGrp="1"/>
          </p:cNvSpPr>
          <p:nvPr>
            <p:ph type="ftr" sz="quarter" idx="3"/>
          </p:nvPr>
        </p:nvSpPr>
        <p:spPr>
          <a:prstGeom prst="rect">
            <a:avLst/>
          </a:prstGeom>
        </p:spPr>
        <p:txBody>
          <a:bodyPr vert="horz" lIns="91440" tIns="45720" rIns="91440" bIns="45720" rtlCol="0" anchor="ctr"/>
          <a:lstStyle>
            <a:lvl1pPr algn="r">
              <a:defRPr sz="1200">
                <a:solidFill>
                  <a:schemeClr val="tx1">
                    <a:tint val="75000"/>
                  </a:schemeClr>
                </a:solidFill>
                <a:latin typeface="Arial"/>
                <a:cs typeface="Arial"/>
              </a:defRPr>
            </a:lvl1pPr>
          </a:lstStyle>
          <a:p>
            <a:fld id="{022636EB-ADE8-A646-A11D-FED0A955D1AA}" type="slidenum">
              <a:rPr lang="en-US" smtClean="0"/>
              <a:pPr/>
              <a:t>4</a:t>
            </a:fld>
            <a:endParaRPr lang="en-US"/>
          </a:p>
        </p:txBody>
      </p:sp>
    </p:spTree>
    <p:extLst>
      <p:ext uri="{BB962C8B-B14F-4D97-AF65-F5344CB8AC3E}">
        <p14:creationId xmlns:p14="http://schemas.microsoft.com/office/powerpoint/2010/main" val="3455090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53641" y="477837"/>
            <a:ext cx="8036720" cy="743347"/>
          </a:xfrm>
        </p:spPr>
        <p:txBody>
          <a:bodyPr/>
          <a:lstStyle/>
          <a:p>
            <a:r>
              <a:rPr lang="en-US">
                <a:solidFill>
                  <a:srgbClr val="3B3C3E"/>
                </a:solidFill>
              </a:rPr>
              <a:t>Stakeholder developments</a:t>
            </a:r>
          </a:p>
        </p:txBody>
      </p:sp>
      <p:sp>
        <p:nvSpPr>
          <p:cNvPr id="7" name="Content Placeholder 6"/>
          <p:cNvSpPr>
            <a:spLocks noGrp="1"/>
          </p:cNvSpPr>
          <p:nvPr>
            <p:ph sz="half" idx="1"/>
          </p:nvPr>
        </p:nvSpPr>
        <p:spPr/>
        <p:txBody>
          <a:bodyPr>
            <a:normAutofit/>
          </a:bodyPr>
          <a:lstStyle/>
          <a:p>
            <a:pPr marL="452120">
              <a:spcBef>
                <a:spcPts val="1200"/>
              </a:spcBef>
            </a:pPr>
            <a:r>
              <a:rPr lang="en-US">
                <a:solidFill>
                  <a:schemeClr val="tx1"/>
                </a:solidFill>
              </a:rPr>
              <a:t>A number of large banks and major aggregators have negotiated or are negotiating bilateral contractual agreements</a:t>
            </a:r>
          </a:p>
          <a:p>
            <a:pPr marL="452120">
              <a:spcBef>
                <a:spcPts val="1200"/>
              </a:spcBef>
            </a:pPr>
            <a:r>
              <a:rPr lang="en-US">
                <a:solidFill>
                  <a:schemeClr val="tx1"/>
                </a:solidFill>
              </a:rPr>
              <a:t>Several industry trade organizations and other organizations are working to develop data sharing standards</a:t>
            </a:r>
          </a:p>
          <a:p>
            <a:pPr marL="452120">
              <a:spcBef>
                <a:spcPts val="1200"/>
              </a:spcBef>
            </a:pPr>
            <a:r>
              <a:rPr lang="en-US">
                <a:solidFill>
                  <a:schemeClr val="tx1"/>
                </a:solidFill>
              </a:rPr>
              <a:t>Key stakeholders are merging or being acquired</a:t>
            </a:r>
          </a:p>
        </p:txBody>
      </p:sp>
      <p:sp>
        <p:nvSpPr>
          <p:cNvPr id="4" name="Footer Placeholder 4"/>
          <p:cNvSpPr>
            <a:spLocks noGrp="1"/>
          </p:cNvSpPr>
          <p:nvPr>
            <p:ph type="ftr" sz="quarter" idx="3"/>
          </p:nvPr>
        </p:nvSpPr>
        <p:spPr>
          <a:prstGeom prst="rect">
            <a:avLst/>
          </a:prstGeom>
        </p:spPr>
        <p:txBody>
          <a:bodyPr vert="horz" lIns="91440" tIns="45720" rIns="91440" bIns="45720" rtlCol="0" anchor="ctr"/>
          <a:lstStyle>
            <a:lvl1pPr algn="r">
              <a:defRPr sz="1200">
                <a:solidFill>
                  <a:schemeClr val="tx1">
                    <a:tint val="75000"/>
                  </a:schemeClr>
                </a:solidFill>
                <a:latin typeface="Arial"/>
                <a:cs typeface="Arial"/>
              </a:defRPr>
            </a:lvl1pPr>
          </a:lstStyle>
          <a:p>
            <a:fld id="{022636EB-ADE8-A646-A11D-FED0A955D1AA}" type="slidenum">
              <a:rPr lang="en-US" smtClean="0"/>
              <a:pPr/>
              <a:t>5</a:t>
            </a:fld>
            <a:endParaRPr lang="en-US"/>
          </a:p>
        </p:txBody>
      </p:sp>
    </p:spTree>
    <p:extLst>
      <p:ext uri="{BB962C8B-B14F-4D97-AF65-F5344CB8AC3E}">
        <p14:creationId xmlns:p14="http://schemas.microsoft.com/office/powerpoint/2010/main" val="2987173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53641" y="477837"/>
            <a:ext cx="8036720" cy="743347"/>
          </a:xfrm>
        </p:spPr>
        <p:txBody>
          <a:bodyPr/>
          <a:lstStyle/>
          <a:p>
            <a:r>
              <a:rPr lang="en-US">
                <a:solidFill>
                  <a:srgbClr val="3B3C3E"/>
                </a:solidFill>
              </a:rPr>
              <a:t>Market issues and risks</a:t>
            </a:r>
          </a:p>
        </p:txBody>
      </p:sp>
      <p:sp>
        <p:nvSpPr>
          <p:cNvPr id="7" name="Content Placeholder 6"/>
          <p:cNvSpPr>
            <a:spLocks noGrp="1"/>
          </p:cNvSpPr>
          <p:nvPr>
            <p:ph sz="half" idx="1"/>
          </p:nvPr>
        </p:nvSpPr>
        <p:spPr/>
        <p:txBody>
          <a:bodyPr>
            <a:noAutofit/>
          </a:bodyPr>
          <a:lstStyle/>
          <a:p>
            <a:pPr>
              <a:lnSpc>
                <a:spcPct val="100000"/>
              </a:lnSpc>
            </a:pPr>
            <a:r>
              <a:rPr lang="en-US" dirty="0">
                <a:solidFill>
                  <a:schemeClr val="tx1"/>
                </a:solidFill>
              </a:rPr>
              <a:t>Scope of data access</a:t>
            </a:r>
          </a:p>
          <a:p>
            <a:pPr>
              <a:lnSpc>
                <a:spcPct val="100000"/>
              </a:lnSpc>
            </a:pPr>
            <a:r>
              <a:rPr lang="en-US" dirty="0">
                <a:solidFill>
                  <a:schemeClr val="tx1"/>
                </a:solidFill>
              </a:rPr>
              <a:t>Access reliability and technical burdens</a:t>
            </a:r>
          </a:p>
          <a:p>
            <a:pPr>
              <a:lnSpc>
                <a:spcPct val="100000"/>
              </a:lnSpc>
            </a:pPr>
            <a:r>
              <a:rPr lang="en-US" dirty="0">
                <a:solidFill>
                  <a:schemeClr val="tx1"/>
                </a:solidFill>
              </a:rPr>
              <a:t>Data security </a:t>
            </a:r>
          </a:p>
          <a:p>
            <a:pPr>
              <a:lnSpc>
                <a:spcPct val="100000"/>
              </a:lnSpc>
            </a:pPr>
            <a:r>
              <a:rPr lang="en-US" dirty="0">
                <a:solidFill>
                  <a:schemeClr val="tx1"/>
                </a:solidFill>
              </a:rPr>
              <a:t>Consumer control and privacy</a:t>
            </a:r>
          </a:p>
          <a:p>
            <a:pPr>
              <a:lnSpc>
                <a:spcPct val="100000"/>
              </a:lnSpc>
            </a:pPr>
            <a:r>
              <a:rPr lang="en-US" dirty="0">
                <a:solidFill>
                  <a:schemeClr val="tx1"/>
                </a:solidFill>
              </a:rPr>
              <a:t>Application of existing laws</a:t>
            </a:r>
          </a:p>
          <a:p>
            <a:pPr>
              <a:lnSpc>
                <a:spcPct val="100000"/>
              </a:lnSpc>
            </a:pPr>
            <a:r>
              <a:rPr lang="en-US" dirty="0">
                <a:solidFill>
                  <a:schemeClr val="tx1"/>
                </a:solidFill>
              </a:rPr>
              <a:t>Data accuracy</a:t>
            </a:r>
          </a:p>
          <a:p>
            <a:pPr marL="0" indent="0">
              <a:lnSpc>
                <a:spcPct val="100000"/>
              </a:lnSpc>
              <a:buNone/>
            </a:pPr>
            <a:endParaRPr lang="en-US" dirty="0">
              <a:solidFill>
                <a:schemeClr val="tx1"/>
              </a:solidFill>
            </a:endParaRPr>
          </a:p>
          <a:p>
            <a:pPr>
              <a:lnSpc>
                <a:spcPct val="100000"/>
              </a:lnSpc>
            </a:pPr>
            <a:endParaRPr lang="en-US" dirty="0">
              <a:solidFill>
                <a:schemeClr val="tx1"/>
              </a:solidFill>
            </a:endParaRPr>
          </a:p>
          <a:p>
            <a:pPr>
              <a:lnSpc>
                <a:spcPct val="100000"/>
              </a:lnSpc>
            </a:pPr>
            <a:endParaRPr lang="en-US" dirty="0">
              <a:solidFill>
                <a:schemeClr val="tx1"/>
              </a:solidFill>
            </a:endParaRPr>
          </a:p>
          <a:p>
            <a:pPr>
              <a:lnSpc>
                <a:spcPct val="100000"/>
              </a:lnSpc>
            </a:pPr>
            <a:endParaRPr lang="en-US" dirty="0">
              <a:solidFill>
                <a:schemeClr val="tx1"/>
              </a:solidFill>
            </a:endParaRPr>
          </a:p>
        </p:txBody>
      </p:sp>
      <p:sp>
        <p:nvSpPr>
          <p:cNvPr id="4" name="Footer Placeholder 4"/>
          <p:cNvSpPr>
            <a:spLocks noGrp="1"/>
          </p:cNvSpPr>
          <p:nvPr>
            <p:ph type="ftr" sz="quarter" idx="3"/>
          </p:nvPr>
        </p:nvSpPr>
        <p:spPr>
          <a:prstGeom prst="rect">
            <a:avLst/>
          </a:prstGeom>
        </p:spPr>
        <p:txBody>
          <a:bodyPr vert="horz" lIns="91440" tIns="45720" rIns="91440" bIns="45720" rtlCol="0" anchor="ctr"/>
          <a:lstStyle>
            <a:lvl1pPr algn="r">
              <a:defRPr sz="1200">
                <a:solidFill>
                  <a:schemeClr val="tx1">
                    <a:tint val="75000"/>
                  </a:schemeClr>
                </a:solidFill>
                <a:latin typeface="Arial"/>
                <a:cs typeface="Arial"/>
              </a:defRPr>
            </a:lvl1pPr>
          </a:lstStyle>
          <a:p>
            <a:fld id="{022636EB-ADE8-A646-A11D-FED0A955D1AA}" type="slidenum">
              <a:rPr lang="en-US" smtClean="0"/>
              <a:pPr/>
              <a:t>6</a:t>
            </a:fld>
            <a:endParaRPr lang="en-US"/>
          </a:p>
        </p:txBody>
      </p:sp>
    </p:spTree>
    <p:extLst>
      <p:ext uri="{BB962C8B-B14F-4D97-AF65-F5344CB8AC3E}">
        <p14:creationId xmlns:p14="http://schemas.microsoft.com/office/powerpoint/2010/main" val="1212328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pPr marL="452120"/>
            <a:r>
              <a:rPr lang="en-US" sz="1900"/>
              <a:t>RFI on Consumer Access to Financial Records</a:t>
            </a:r>
          </a:p>
          <a:p>
            <a:pPr lvl="1"/>
            <a:r>
              <a:rPr lang="en-US" sz="1700"/>
              <a:t>Published November 2016</a:t>
            </a:r>
          </a:p>
          <a:p>
            <a:pPr lvl="1"/>
            <a:r>
              <a:rPr lang="en-US" sz="1700">
                <a:solidFill>
                  <a:schemeClr val="tx1"/>
                </a:solidFill>
              </a:rPr>
              <a:t>Approximately 74 responses </a:t>
            </a:r>
          </a:p>
          <a:p>
            <a:pPr marL="452120"/>
            <a:r>
              <a:rPr lang="en-US" sz="1900"/>
              <a:t>"Consumer Protection Principles"</a:t>
            </a:r>
          </a:p>
          <a:p>
            <a:pPr lvl="1"/>
            <a:r>
              <a:rPr lang="en-US" sz="1700"/>
              <a:t>Published October 18, 2017</a:t>
            </a:r>
          </a:p>
          <a:p>
            <a:pPr lvl="1"/>
            <a:r>
              <a:rPr lang="en-US" sz="1700"/>
              <a:t>Simultaneously published Stakeholder Insights</a:t>
            </a:r>
          </a:p>
          <a:p>
            <a:pPr lvl="2"/>
            <a:r>
              <a:rPr lang="en-US" sz="1500"/>
              <a:t>Informed the Principles</a:t>
            </a:r>
          </a:p>
          <a:p>
            <a:pPr lvl="2"/>
            <a:r>
              <a:rPr lang="en-US" sz="1500"/>
              <a:t>Drawn from RFI responses and Bureau outreach</a:t>
            </a:r>
          </a:p>
          <a:p>
            <a:pPr marL="452120"/>
            <a:r>
              <a:rPr lang="en-US" sz="1900"/>
              <a:t>Market monitoring and outreach</a:t>
            </a:r>
          </a:p>
        </p:txBody>
      </p:sp>
      <p:sp>
        <p:nvSpPr>
          <p:cNvPr id="3" name="Footer Placeholder 2"/>
          <p:cNvSpPr>
            <a:spLocks noGrp="1"/>
          </p:cNvSpPr>
          <p:nvPr>
            <p:ph type="ftr" sz="quarter" idx="3"/>
          </p:nvPr>
        </p:nvSpPr>
        <p:spPr/>
        <p:txBody>
          <a:bodyPr/>
          <a:lstStyle/>
          <a:p>
            <a:fld id="{022636EB-ADE8-A646-A11D-FED0A955D1AA}" type="slidenum">
              <a:rPr lang="en-US" smtClean="0"/>
              <a:pPr/>
              <a:t>7</a:t>
            </a:fld>
            <a:endParaRPr lang="en-US"/>
          </a:p>
        </p:txBody>
      </p:sp>
      <p:sp>
        <p:nvSpPr>
          <p:cNvPr id="4" name="Title 3"/>
          <p:cNvSpPr>
            <a:spLocks noGrp="1"/>
          </p:cNvSpPr>
          <p:nvPr>
            <p:ph type="title"/>
          </p:nvPr>
        </p:nvSpPr>
        <p:spPr/>
        <p:txBody>
          <a:bodyPr/>
          <a:lstStyle/>
          <a:p>
            <a:r>
              <a:rPr lang="en-US"/>
              <a:t>Bureau activity prior to 2020</a:t>
            </a:r>
          </a:p>
        </p:txBody>
      </p:sp>
      <p:sp>
        <p:nvSpPr>
          <p:cNvPr id="5" name="TextBox 4">
            <a:extLst>
              <a:ext uri="{FF2B5EF4-FFF2-40B4-BE49-F238E27FC236}">
                <a16:creationId xmlns:a16="http://schemas.microsoft.com/office/drawing/2014/main" id="{AE86CCF3-75BC-4EA5-84F1-045FBB4E069F}"/>
              </a:ext>
            </a:extLst>
          </p:cNvPr>
          <p:cNvSpPr txBox="1"/>
          <p:nvPr/>
        </p:nvSpPr>
        <p:spPr>
          <a:xfrm>
            <a:off x="6210677" y="1552754"/>
            <a:ext cx="2553759" cy="3801041"/>
          </a:xfrm>
          <a:prstGeom prst="rect">
            <a:avLst/>
          </a:prstGeom>
          <a:solidFill>
            <a:schemeClr val="accent1"/>
          </a:solidFill>
          <a:ln w="3175">
            <a:solidFill>
              <a:schemeClr val="bg2"/>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spcAft>
                <a:spcPts val="600"/>
              </a:spcAft>
            </a:pPr>
            <a:r>
              <a:rPr lang="en-US" b="1" u="sng">
                <a:latin typeface="Georgia" panose="02040502050405020303" pitchFamily="18" charset="0"/>
              </a:rPr>
              <a:t>Consumer Protection Principles</a:t>
            </a:r>
            <a:endParaRPr lang="en-US" b="1">
              <a:latin typeface="Georgia" panose="02040502050405020303" pitchFamily="18" charset="0"/>
            </a:endParaRPr>
          </a:p>
          <a:p>
            <a:pPr>
              <a:spcAft>
                <a:spcPts val="600"/>
              </a:spcAft>
            </a:pPr>
            <a:r>
              <a:rPr lang="en-US">
                <a:latin typeface="Georgia" panose="02040502050405020303" pitchFamily="18" charset="0"/>
              </a:rPr>
              <a:t>1. Access</a:t>
            </a:r>
          </a:p>
          <a:p>
            <a:pPr>
              <a:spcAft>
                <a:spcPts val="600"/>
              </a:spcAft>
            </a:pPr>
            <a:r>
              <a:rPr lang="en-US">
                <a:latin typeface="Georgia" panose="02040502050405020303" pitchFamily="18" charset="0"/>
              </a:rPr>
              <a:t>2. Data scope and usability</a:t>
            </a:r>
          </a:p>
          <a:p>
            <a:pPr>
              <a:spcAft>
                <a:spcPts val="600"/>
              </a:spcAft>
            </a:pPr>
            <a:r>
              <a:rPr lang="en-US">
                <a:latin typeface="Georgia" panose="02040502050405020303" pitchFamily="18" charset="0"/>
              </a:rPr>
              <a:t>3. Control and informed consent</a:t>
            </a:r>
          </a:p>
          <a:p>
            <a:pPr>
              <a:spcAft>
                <a:spcPts val="600"/>
              </a:spcAft>
            </a:pPr>
            <a:r>
              <a:rPr lang="en-US">
                <a:latin typeface="Georgia" panose="02040502050405020303" pitchFamily="18" charset="0"/>
              </a:rPr>
              <a:t>4. Authorizing payments</a:t>
            </a:r>
          </a:p>
          <a:p>
            <a:pPr>
              <a:spcAft>
                <a:spcPts val="600"/>
              </a:spcAft>
            </a:pPr>
            <a:r>
              <a:rPr lang="en-US">
                <a:latin typeface="Georgia" panose="02040502050405020303" pitchFamily="18" charset="0"/>
              </a:rPr>
              <a:t>5. Security</a:t>
            </a:r>
          </a:p>
          <a:p>
            <a:pPr>
              <a:spcAft>
                <a:spcPts val="600"/>
              </a:spcAft>
            </a:pPr>
            <a:r>
              <a:rPr lang="en-US">
                <a:latin typeface="Georgia" panose="02040502050405020303" pitchFamily="18" charset="0"/>
              </a:rPr>
              <a:t>6. Access transparency</a:t>
            </a:r>
          </a:p>
          <a:p>
            <a:pPr>
              <a:spcAft>
                <a:spcPts val="600"/>
              </a:spcAft>
            </a:pPr>
            <a:r>
              <a:rPr lang="en-US">
                <a:latin typeface="Georgia" panose="02040502050405020303" pitchFamily="18" charset="0"/>
              </a:rPr>
              <a:t>7. Accuracy</a:t>
            </a:r>
          </a:p>
          <a:p>
            <a:pPr>
              <a:spcAft>
                <a:spcPts val="600"/>
              </a:spcAft>
            </a:pPr>
            <a:r>
              <a:rPr lang="en-US">
                <a:latin typeface="Georgia" panose="02040502050405020303" pitchFamily="18" charset="0"/>
              </a:rPr>
              <a:t>8. Ability to dispute and resolve unauthorized access</a:t>
            </a:r>
          </a:p>
          <a:p>
            <a:pPr>
              <a:spcAft>
                <a:spcPts val="600"/>
              </a:spcAft>
            </a:pPr>
            <a:r>
              <a:rPr lang="en-US">
                <a:latin typeface="Georgia" panose="02040502050405020303" pitchFamily="18" charset="0"/>
              </a:rPr>
              <a:t>9. Efficient and effective accountability mechanisms</a:t>
            </a:r>
          </a:p>
        </p:txBody>
      </p:sp>
    </p:spTree>
    <p:extLst>
      <p:ext uri="{BB962C8B-B14F-4D97-AF65-F5344CB8AC3E}">
        <p14:creationId xmlns:p14="http://schemas.microsoft.com/office/powerpoint/2010/main" val="2128221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3DAF026-3F9B-41A0-A903-CCABF57A77ED}"/>
              </a:ext>
            </a:extLst>
          </p:cNvPr>
          <p:cNvSpPr>
            <a:spLocks noGrp="1"/>
          </p:cNvSpPr>
          <p:nvPr>
            <p:ph sz="half" idx="1"/>
          </p:nvPr>
        </p:nvSpPr>
        <p:spPr>
          <a:xfrm>
            <a:off x="553643" y="1456934"/>
            <a:ext cx="8036719" cy="4199647"/>
          </a:xfrm>
        </p:spPr>
        <p:txBody>
          <a:bodyPr/>
          <a:lstStyle/>
          <a:p>
            <a:pPr marL="452120"/>
            <a:r>
              <a:rPr lang="en-US">
                <a:solidFill>
                  <a:schemeClr val="tx1"/>
                </a:solidFill>
              </a:rPr>
              <a:t>Goal: identifying and planning next steps with regard to:</a:t>
            </a:r>
          </a:p>
          <a:p>
            <a:pPr lvl="1">
              <a:spcBef>
                <a:spcPts val="200"/>
              </a:spcBef>
            </a:pPr>
            <a:r>
              <a:rPr lang="en-US" sz="1600">
                <a:solidFill>
                  <a:schemeClr val="tx1"/>
                </a:solidFill>
              </a:rPr>
              <a:t>1033 policymaking</a:t>
            </a:r>
          </a:p>
          <a:p>
            <a:pPr lvl="1">
              <a:spcBef>
                <a:spcPts val="200"/>
              </a:spcBef>
            </a:pPr>
            <a:r>
              <a:rPr lang="en-US" sz="1600">
                <a:solidFill>
                  <a:schemeClr val="tx1"/>
                </a:solidFill>
              </a:rPr>
              <a:t>Ongoing data aggregation-related market monitoring</a:t>
            </a:r>
          </a:p>
          <a:p>
            <a:pPr marL="452120"/>
            <a:r>
              <a:rPr lang="en-US">
                <a:solidFill>
                  <a:schemeClr val="tx1"/>
                </a:solidFill>
              </a:rPr>
              <a:t>Three panels:</a:t>
            </a:r>
          </a:p>
          <a:p>
            <a:pPr lvl="1">
              <a:spcBef>
                <a:spcPts val="200"/>
              </a:spcBef>
            </a:pPr>
            <a:r>
              <a:rPr lang="en-US" sz="1600">
                <a:solidFill>
                  <a:schemeClr val="tx1"/>
                </a:solidFill>
              </a:rPr>
              <a:t>Consumer interests</a:t>
            </a:r>
          </a:p>
          <a:p>
            <a:pPr lvl="1">
              <a:spcBef>
                <a:spcPts val="200"/>
              </a:spcBef>
            </a:pPr>
            <a:r>
              <a:rPr lang="en-US" sz="1600">
                <a:solidFill>
                  <a:schemeClr val="tx1"/>
                </a:solidFill>
              </a:rPr>
              <a:t>Market developments</a:t>
            </a:r>
          </a:p>
          <a:p>
            <a:pPr lvl="1">
              <a:spcBef>
                <a:spcPts val="200"/>
              </a:spcBef>
            </a:pPr>
            <a:r>
              <a:rPr lang="en-US" sz="1600">
                <a:solidFill>
                  <a:schemeClr val="tx1"/>
                </a:solidFill>
              </a:rPr>
              <a:t>Regulator roles</a:t>
            </a:r>
          </a:p>
          <a:p>
            <a:pPr marL="452120"/>
            <a:r>
              <a:rPr lang="en-US">
                <a:solidFill>
                  <a:schemeClr val="tx1"/>
                </a:solidFill>
              </a:rPr>
              <a:t>Participants included representatives of financial institutions, data aggregators, data users, consumer advocates, and academics</a:t>
            </a:r>
          </a:p>
          <a:p>
            <a:pPr marL="452120"/>
            <a:r>
              <a:rPr lang="en-US">
                <a:solidFill>
                  <a:schemeClr val="tx1"/>
                </a:solidFill>
              </a:rPr>
              <a:t>Symposium summary published July 24 with announcement of the Bureau's intention to issue an ANPR later in the year</a:t>
            </a:r>
          </a:p>
          <a:p>
            <a:pPr marL="452120"/>
            <a:endParaRPr lang="en-US">
              <a:solidFill>
                <a:schemeClr val="tx1"/>
              </a:solidFill>
            </a:endParaRPr>
          </a:p>
        </p:txBody>
      </p:sp>
      <p:sp>
        <p:nvSpPr>
          <p:cNvPr id="3" name="Title 2">
            <a:extLst>
              <a:ext uri="{FF2B5EF4-FFF2-40B4-BE49-F238E27FC236}">
                <a16:creationId xmlns:a16="http://schemas.microsoft.com/office/drawing/2014/main" id="{F0B5E629-ED46-4B33-B2A5-6C382122E81B}"/>
              </a:ext>
            </a:extLst>
          </p:cNvPr>
          <p:cNvSpPr>
            <a:spLocks noGrp="1"/>
          </p:cNvSpPr>
          <p:nvPr>
            <p:ph type="title"/>
          </p:nvPr>
        </p:nvSpPr>
        <p:spPr/>
        <p:txBody>
          <a:bodyPr/>
          <a:lstStyle/>
          <a:p>
            <a:r>
              <a:rPr lang="en-US"/>
              <a:t>February 26, 2020 Symposium</a:t>
            </a:r>
          </a:p>
        </p:txBody>
      </p:sp>
      <p:sp>
        <p:nvSpPr>
          <p:cNvPr id="5" name="Footer Placeholder 4">
            <a:extLst>
              <a:ext uri="{FF2B5EF4-FFF2-40B4-BE49-F238E27FC236}">
                <a16:creationId xmlns:a16="http://schemas.microsoft.com/office/drawing/2014/main" id="{B54F7B54-D912-41C5-8F71-5E99F5BB0100}"/>
              </a:ext>
            </a:extLst>
          </p:cNvPr>
          <p:cNvSpPr>
            <a:spLocks noGrp="1"/>
          </p:cNvSpPr>
          <p:nvPr>
            <p:ph type="ftr" sz="quarter" idx="3"/>
          </p:nvPr>
        </p:nvSpPr>
        <p:spPr>
          <a:xfrm>
            <a:off x="5694760" y="6081189"/>
            <a:ext cx="2895600" cy="365125"/>
          </a:xfrm>
        </p:spPr>
        <p:txBody>
          <a:bodyPr/>
          <a:lstStyle>
            <a:lvl1pPr algn="r">
              <a:defRPr sz="1200">
                <a:solidFill>
                  <a:schemeClr val="tx1">
                    <a:tint val="75000"/>
                  </a:schemeClr>
                </a:solidFill>
                <a:latin typeface="Arial"/>
                <a:cs typeface="Arial"/>
              </a:defRPr>
            </a:lvl1pPr>
          </a:lstStyle>
          <a:p>
            <a:fld id="{022636EB-ADE8-A646-A11D-FED0A955D1AA}" type="slidenum">
              <a:rPr lang="en-US" smtClean="0"/>
              <a:pPr/>
              <a:t>8</a:t>
            </a:fld>
            <a:endParaRPr lang="en-US"/>
          </a:p>
        </p:txBody>
      </p:sp>
    </p:spTree>
    <p:extLst>
      <p:ext uri="{BB962C8B-B14F-4D97-AF65-F5344CB8AC3E}">
        <p14:creationId xmlns:p14="http://schemas.microsoft.com/office/powerpoint/2010/main" val="1907836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3DAF026-3F9B-41A0-A903-CCABF57A77ED}"/>
              </a:ext>
            </a:extLst>
          </p:cNvPr>
          <p:cNvSpPr>
            <a:spLocks noGrp="1"/>
          </p:cNvSpPr>
          <p:nvPr>
            <p:ph sz="half" idx="1"/>
          </p:nvPr>
        </p:nvSpPr>
        <p:spPr>
          <a:xfrm>
            <a:off x="553643" y="1456934"/>
            <a:ext cx="8036719" cy="4199647"/>
          </a:xfrm>
        </p:spPr>
        <p:txBody>
          <a:bodyPr/>
          <a:lstStyle/>
          <a:p>
            <a:pPr marL="452120"/>
            <a:r>
              <a:rPr lang="en-US" dirty="0">
                <a:solidFill>
                  <a:schemeClr val="tx1"/>
                </a:solidFill>
              </a:rPr>
              <a:t>Goal: soliciting comments and information that will assist the Bureau in developing regulations under section 1033</a:t>
            </a:r>
          </a:p>
          <a:p>
            <a:pPr marL="452120"/>
            <a:r>
              <a:rPr lang="en-US" dirty="0">
                <a:solidFill>
                  <a:schemeClr val="tx1"/>
                </a:solidFill>
              </a:rPr>
              <a:t>Comments </a:t>
            </a:r>
            <a:r>
              <a:rPr lang="en-US">
                <a:solidFill>
                  <a:schemeClr val="tx1"/>
                </a:solidFill>
              </a:rPr>
              <a:t>due February 4, 2021</a:t>
            </a:r>
            <a:endParaRPr lang="en-US" dirty="0">
              <a:solidFill>
                <a:schemeClr val="tx1"/>
              </a:solidFill>
            </a:endParaRPr>
          </a:p>
          <a:p>
            <a:pPr marL="452120"/>
            <a:endParaRPr lang="en-US" dirty="0">
              <a:solidFill>
                <a:schemeClr val="tx1"/>
              </a:solidFill>
            </a:endParaRPr>
          </a:p>
        </p:txBody>
      </p:sp>
      <p:sp>
        <p:nvSpPr>
          <p:cNvPr id="3" name="Title 2">
            <a:extLst>
              <a:ext uri="{FF2B5EF4-FFF2-40B4-BE49-F238E27FC236}">
                <a16:creationId xmlns:a16="http://schemas.microsoft.com/office/drawing/2014/main" id="{F0B5E629-ED46-4B33-B2A5-6C382122E81B}"/>
              </a:ext>
            </a:extLst>
          </p:cNvPr>
          <p:cNvSpPr>
            <a:spLocks noGrp="1"/>
          </p:cNvSpPr>
          <p:nvPr>
            <p:ph type="title"/>
          </p:nvPr>
        </p:nvSpPr>
        <p:spPr/>
        <p:txBody>
          <a:bodyPr/>
          <a:lstStyle/>
          <a:p>
            <a:r>
              <a:rPr lang="en-US"/>
              <a:t>October 22, 2020 ANPR</a:t>
            </a:r>
          </a:p>
        </p:txBody>
      </p:sp>
      <p:sp>
        <p:nvSpPr>
          <p:cNvPr id="5" name="Footer Placeholder 4">
            <a:extLst>
              <a:ext uri="{FF2B5EF4-FFF2-40B4-BE49-F238E27FC236}">
                <a16:creationId xmlns:a16="http://schemas.microsoft.com/office/drawing/2014/main" id="{B54F7B54-D912-41C5-8F71-5E99F5BB0100}"/>
              </a:ext>
            </a:extLst>
          </p:cNvPr>
          <p:cNvSpPr>
            <a:spLocks noGrp="1"/>
          </p:cNvSpPr>
          <p:nvPr>
            <p:ph type="ftr" sz="quarter" idx="3"/>
          </p:nvPr>
        </p:nvSpPr>
        <p:spPr>
          <a:xfrm>
            <a:off x="5694760" y="6081189"/>
            <a:ext cx="2895600" cy="365125"/>
          </a:xfrm>
        </p:spPr>
        <p:txBody>
          <a:bodyPr/>
          <a:lstStyle>
            <a:lvl1pPr algn="r">
              <a:defRPr sz="1200">
                <a:solidFill>
                  <a:schemeClr val="tx1">
                    <a:tint val="75000"/>
                  </a:schemeClr>
                </a:solidFill>
                <a:latin typeface="Arial"/>
                <a:cs typeface="Arial"/>
              </a:defRPr>
            </a:lvl1pPr>
          </a:lstStyle>
          <a:p>
            <a:fld id="{022636EB-ADE8-A646-A11D-FED0A955D1AA}" type="slidenum">
              <a:rPr lang="en-US" smtClean="0"/>
              <a:pPr/>
              <a:t>9</a:t>
            </a:fld>
            <a:endParaRPr lang="en-US"/>
          </a:p>
        </p:txBody>
      </p:sp>
      <p:sp>
        <p:nvSpPr>
          <p:cNvPr id="4" name="TextBox 3">
            <a:extLst>
              <a:ext uri="{FF2B5EF4-FFF2-40B4-BE49-F238E27FC236}">
                <a16:creationId xmlns:a16="http://schemas.microsoft.com/office/drawing/2014/main" id="{3B70A64F-90B5-430A-B06B-92528C0D8C2F}"/>
              </a:ext>
            </a:extLst>
          </p:cNvPr>
          <p:cNvSpPr txBox="1"/>
          <p:nvPr/>
        </p:nvSpPr>
        <p:spPr>
          <a:xfrm>
            <a:off x="2048713" y="3494638"/>
            <a:ext cx="5046574" cy="2031325"/>
          </a:xfrm>
          <a:prstGeom prst="rect">
            <a:avLst/>
          </a:prstGeom>
          <a:solidFill>
            <a:schemeClr val="accent1"/>
          </a:solidFill>
          <a:ln w="3175">
            <a:solidFill>
              <a:schemeClr val="bg2"/>
            </a:solidFill>
          </a:ln>
        </p:spPr>
        <p:txBody>
          <a:bodyPr wrap="none" rtlCol="0">
            <a:spAutoFit/>
          </a:bodyPr>
          <a:lstStyle/>
          <a:p>
            <a:pPr algn="ctr"/>
            <a:r>
              <a:rPr lang="en-US" sz="1800" b="1">
                <a:latin typeface="Georgia" panose="02040502050405020303" pitchFamily="18" charset="0"/>
              </a:rPr>
              <a:t>ANPR Structure</a:t>
            </a:r>
          </a:p>
          <a:p>
            <a:r>
              <a:rPr lang="en-US" sz="1800">
                <a:latin typeface="Georgia" panose="02040502050405020303" pitchFamily="18" charset="0"/>
              </a:rPr>
              <a:t>Introduction</a:t>
            </a:r>
          </a:p>
          <a:p>
            <a:pPr marL="400050" indent="-400050">
              <a:buAutoNum type="romanUcPeriod"/>
            </a:pPr>
            <a:r>
              <a:rPr lang="en-US" sz="1800">
                <a:latin typeface="Georgia" panose="02040502050405020303" pitchFamily="18" charset="0"/>
              </a:rPr>
              <a:t>Section 1033 overview</a:t>
            </a:r>
          </a:p>
          <a:p>
            <a:pPr marL="400050" indent="-400050">
              <a:buAutoNum type="romanUcPeriod"/>
            </a:pPr>
            <a:r>
              <a:rPr lang="en-US" sz="1800">
                <a:latin typeface="Georgia" panose="02040502050405020303" pitchFamily="18" charset="0"/>
              </a:rPr>
              <a:t>Definitions</a:t>
            </a:r>
          </a:p>
          <a:p>
            <a:pPr marL="400050" indent="-400050">
              <a:buAutoNum type="romanUcPeriod"/>
            </a:pPr>
            <a:r>
              <a:rPr lang="en-US" sz="1800">
                <a:latin typeface="Georgia" panose="02040502050405020303" pitchFamily="18" charset="0"/>
              </a:rPr>
              <a:t>Background</a:t>
            </a:r>
          </a:p>
          <a:p>
            <a:pPr marL="400050" indent="-400050">
              <a:buAutoNum type="romanUcPeriod"/>
            </a:pPr>
            <a:r>
              <a:rPr lang="en-US" sz="1800">
                <a:latin typeface="Georgia" panose="02040502050405020303" pitchFamily="18" charset="0"/>
              </a:rPr>
              <a:t>Bureau actions to date</a:t>
            </a:r>
          </a:p>
          <a:p>
            <a:pPr marL="400050" indent="-400050">
              <a:buAutoNum type="romanUcPeriod"/>
            </a:pPr>
            <a:r>
              <a:rPr lang="en-US" sz="1800">
                <a:latin typeface="Georgia" panose="02040502050405020303" pitchFamily="18" charset="0"/>
              </a:rPr>
              <a:t>Topics on which the Bureau seeks comment</a:t>
            </a:r>
          </a:p>
        </p:txBody>
      </p:sp>
    </p:spTree>
    <p:extLst>
      <p:ext uri="{BB962C8B-B14F-4D97-AF65-F5344CB8AC3E}">
        <p14:creationId xmlns:p14="http://schemas.microsoft.com/office/powerpoint/2010/main" val="1512001371"/>
      </p:ext>
    </p:extLst>
  </p:cSld>
  <p:clrMapOvr>
    <a:masterClrMapping/>
  </p:clrMapOvr>
</p:sld>
</file>

<file path=ppt/theme/theme1.xml><?xml version="1.0" encoding="utf-8"?>
<a:theme xmlns:a="http://schemas.openxmlformats.org/drawingml/2006/main" name="BCFP 2018">
  <a:themeElements>
    <a:clrScheme name="bcfp palette 2018">
      <a:dk1>
        <a:srgbClr val="101820"/>
      </a:dk1>
      <a:lt1>
        <a:srgbClr val="FFFFFF"/>
      </a:lt1>
      <a:dk2>
        <a:srgbClr val="20AA3F"/>
      </a:dk2>
      <a:lt2>
        <a:srgbClr val="ADDC91"/>
      </a:lt2>
      <a:accent1>
        <a:srgbClr val="E2EFD8"/>
      </a:accent1>
      <a:accent2>
        <a:srgbClr val="5A5D61"/>
      </a:accent2>
      <a:accent3>
        <a:srgbClr val="E7E7E9"/>
      </a:accent3>
      <a:accent4>
        <a:srgbClr val="244B86"/>
      </a:accent4>
      <a:accent5>
        <a:srgbClr val="0072CE"/>
      </a:accent5>
      <a:accent6>
        <a:srgbClr val="247675"/>
      </a:accent6>
      <a:hlink>
        <a:srgbClr val="0071CE"/>
      </a:hlink>
      <a:folHlink>
        <a:srgbClr val="24767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haredContentType xmlns="Microsoft.SharePoint.Taxonomy.ContentTypeSync" SourceId="05f0ae79-fa7d-42cd-a738-9aebccb3fb89" ContentTypeId="0x010100AF5D719A330BE9498B2C5974DBEAC038" PreviousValue="false"/>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CFPB Document" ma:contentTypeID="0x010100AF5D719A330BE9498B2C5974DBEAC0380091EE512F6764294EA92003B5F474E595" ma:contentTypeVersion="6" ma:contentTypeDescription="" ma:contentTypeScope="" ma:versionID="8b2bb0e70786679867a57082f7d7d55d">
  <xsd:schema xmlns:xsd="http://www.w3.org/2001/XMLSchema" xmlns:xs="http://www.w3.org/2001/XMLSchema" xmlns:p="http://schemas.microsoft.com/office/2006/metadata/properties" xmlns:ns2="8ad2afa7-ad9a-4224-8e10-f94b3ba3fda2" xmlns:ns3="cb05b36f-5583-441c-93f4-3e7490ae0172" xmlns:ns4="d9211511-cf5b-4b3c-9da5-93e4d02153f6" xmlns:ns5="ce8fe3c3-ec9c-4b98-bcb3-62958ec02882" targetNamespace="http://schemas.microsoft.com/office/2006/metadata/properties" ma:root="true" ma:fieldsID="3822936e1eb40374732a399acade7562" ns2:_="" ns3:_="" ns4:_="" ns5:_="">
    <xsd:import namespace="8ad2afa7-ad9a-4224-8e10-f94b3ba3fda2"/>
    <xsd:import namespace="cb05b36f-5583-441c-93f4-3e7490ae0172"/>
    <xsd:import namespace="d9211511-cf5b-4b3c-9da5-93e4d02153f6"/>
    <xsd:import namespace="ce8fe3c3-ec9c-4b98-bcb3-62958ec02882"/>
    <xsd:element name="properties">
      <xsd:complexType>
        <xsd:sequence>
          <xsd:element name="documentManagement">
            <xsd:complexType>
              <xsd:all>
                <xsd:element ref="ns2:_dlc_DocId" minOccurs="0"/>
                <xsd:element ref="ns2:_dlc_DocIdUrl" minOccurs="0"/>
                <xsd:element ref="ns2:_dlc_DocIdPersistId" minOccurs="0"/>
                <xsd:element ref="ns3:TaxKeywordTaxHTField" minOccurs="0"/>
                <xsd:element ref="ns3:TaxCatchAll" minOccurs="0"/>
                <xsd:element ref="ns4:MediaServiceMetadata" minOccurs="0"/>
                <xsd:element ref="ns4:MediaServiceFastMetadata" minOccurs="0"/>
                <xsd:element ref="ns5:SharedWithUsers" minOccurs="0"/>
                <xsd:element ref="ns5: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d2afa7-ad9a-4224-8e10-f94b3ba3fda2"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cb05b36f-5583-441c-93f4-3e7490ae0172" elementFormDefault="qualified">
    <xsd:import namespace="http://schemas.microsoft.com/office/2006/documentManagement/types"/>
    <xsd:import namespace="http://schemas.microsoft.com/office/infopath/2007/PartnerControls"/>
    <xsd:element name="TaxKeywordTaxHTField" ma:index="12" nillable="true" ma:taxonomy="true" ma:internalName="TaxKeywordTaxHTField" ma:taxonomyFieldName="TaxKeyword" ma:displayName="Enterprise Keywords" ma:fieldId="{23f27201-bee3-471e-b2e7-b64fd8b7ca38}" ma:taxonomyMulti="true" ma:sspId="05f0ae79-fa7d-42cd-a738-9aebccb3fb89" ma:termSetId="00000000-0000-0000-0000-000000000000" ma:anchorId="00000000-0000-0000-0000-000000000000" ma:open="true" ma:isKeyword="true">
      <xsd:complexType>
        <xsd:sequence>
          <xsd:element ref="pc:Terms" minOccurs="0" maxOccurs="1"/>
        </xsd:sequence>
      </xsd:complexType>
    </xsd:element>
    <xsd:element name="TaxCatchAll" ma:index="13" nillable="true" ma:displayName="Taxonomy Catch All Column" ma:hidden="true" ma:list="{AA77DE81-BEE7-48F3-993D-00D503733B6F}" ma:internalName="TaxCatchAll" ma:showField="CatchAllData" ma:web="{ce8fe3c3-ec9c-4b98-bcb3-62958ec0288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9211511-cf5b-4b3c-9da5-93e4d02153f6"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e8fe3c3-ec9c-4b98-bcb3-62958ec02882"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5.xml><?xml version="1.0" encoding="utf-8"?>
<p:properties xmlns:p="http://schemas.microsoft.com/office/2006/metadata/properties" xmlns:xsi="http://www.w3.org/2001/XMLSchema-instance" xmlns:pc="http://schemas.microsoft.com/office/infopath/2007/PartnerControls">
  <documentManagement>
    <_dlc_DocId xmlns="8ad2afa7-ad9a-4224-8e10-f94b3ba3fda2">CEEAABC-1950146864-110201</_dlc_DocId>
    <_dlc_DocIdUrl xmlns="8ad2afa7-ad9a-4224-8e10-f94b3ba3fda2">
      <Url>https://bcfp365.sharepoint.com/sites/abc/_layouts/15/DocIdRedir.aspx?ID=CEEAABC-1950146864-110201</Url>
      <Description>CEEAABC-1950146864-110201</Description>
    </_dlc_DocIdUrl>
    <TaxCatchAll xmlns="cb05b36f-5583-441c-93f4-3e7490ae0172"/>
    <TaxKeywordTaxHTField xmlns="cb05b36f-5583-441c-93f4-3e7490ae0172">
      <Terms xmlns="http://schemas.microsoft.com/office/infopath/2007/PartnerControls"/>
    </TaxKeywordTaxHTField>
  </documentManagement>
</p:properties>
</file>

<file path=customXml/itemProps1.xml><?xml version="1.0" encoding="utf-8"?>
<ds:datastoreItem xmlns:ds="http://schemas.openxmlformats.org/officeDocument/2006/customXml" ds:itemID="{37BBF5B4-2DE6-4C40-A088-90F46330AD3A}">
  <ds:schemaRefs>
    <ds:schemaRef ds:uri="Microsoft.SharePoint.Taxonomy.ContentTypeSync"/>
  </ds:schemaRefs>
</ds:datastoreItem>
</file>

<file path=customXml/itemProps2.xml><?xml version="1.0" encoding="utf-8"?>
<ds:datastoreItem xmlns:ds="http://schemas.openxmlformats.org/officeDocument/2006/customXml" ds:itemID="{AD76BCB7-7DFF-4E10-9E21-84B8AACFBE51}">
  <ds:schemaRefs>
    <ds:schemaRef ds:uri="http://schemas.microsoft.com/sharepoint/v3/contenttype/forms"/>
  </ds:schemaRefs>
</ds:datastoreItem>
</file>

<file path=customXml/itemProps3.xml><?xml version="1.0" encoding="utf-8"?>
<ds:datastoreItem xmlns:ds="http://schemas.openxmlformats.org/officeDocument/2006/customXml" ds:itemID="{DC82D081-AECF-4D82-9E24-FEA38D7D36FA}"/>
</file>

<file path=customXml/itemProps4.xml><?xml version="1.0" encoding="utf-8"?>
<ds:datastoreItem xmlns:ds="http://schemas.openxmlformats.org/officeDocument/2006/customXml" ds:itemID="{C3B08435-90FF-4ECC-AE52-512FEE282373}">
  <ds:schemaRefs>
    <ds:schemaRef ds:uri="http://schemas.microsoft.com/sharepoint/events"/>
  </ds:schemaRefs>
</ds:datastoreItem>
</file>

<file path=customXml/itemProps5.xml><?xml version="1.0" encoding="utf-8"?>
<ds:datastoreItem xmlns:ds="http://schemas.openxmlformats.org/officeDocument/2006/customXml" ds:itemID="{D75FD804-10F5-4FE8-A1E5-1FBCAEB6B168}">
  <ds:schemaRefs>
    <ds:schemaRef ds:uri="http://schemas.microsoft.com/office/2006/metadata/properties"/>
    <ds:schemaRef ds:uri="http://schemas.microsoft.com/office/infopath/2007/PartnerControls"/>
    <ds:schemaRef ds:uri="8ad2afa7-ad9a-4224-8e10-f94b3ba3fda2"/>
    <ds:schemaRef ds:uri="cb05b36f-5583-441c-93f4-3e7490ae0172"/>
  </ds:schemaRefs>
</ds:datastoreItem>
</file>

<file path=docProps/app.xml><?xml version="1.0" encoding="utf-8"?>
<Properties xmlns="http://schemas.openxmlformats.org/officeDocument/2006/extended-properties" xmlns:vt="http://schemas.openxmlformats.org/officeDocument/2006/docPropsVTypes">
  <TotalTime>72</TotalTime>
  <Words>697</Words>
  <Application>Microsoft Office PowerPoint</Application>
  <PresentationFormat>On-screen Show (4:3)</PresentationFormat>
  <Paragraphs>153</Paragraphs>
  <Slides>12</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Georgia</vt:lpstr>
      <vt:lpstr>Noto Sans Symbols</vt:lpstr>
      <vt:lpstr>Wingdings</vt:lpstr>
      <vt:lpstr>BCFP 2018</vt:lpstr>
      <vt:lpstr>Consumer Access to Financial Records</vt:lpstr>
      <vt:lpstr>Dodd-Frank Act section 1033</vt:lpstr>
      <vt:lpstr>Market practices</vt:lpstr>
      <vt:lpstr>Examples of use cases for consumer data</vt:lpstr>
      <vt:lpstr>Stakeholder developments</vt:lpstr>
      <vt:lpstr>Market issues and risks</vt:lpstr>
      <vt:lpstr>Bureau activity prior to 2020</vt:lpstr>
      <vt:lpstr>February 26, 2020 Symposium</vt:lpstr>
      <vt:lpstr>October 22, 2020 ANPR</vt:lpstr>
      <vt:lpstr>ANPR question topics</vt:lpstr>
      <vt:lpstr>Discussion questions for Advisory Councils</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template</dc:title>
  <dc:creator>Stein, Gary (CFPB)</dc:creator>
  <cp:lastModifiedBy>Wong, Zachary (CFPB)</cp:lastModifiedBy>
  <cp:revision>1</cp:revision>
  <dcterms:modified xsi:type="dcterms:W3CDTF">2020-11-06T19:04:55Z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0x010100AF5D719A330BE9498B2C5974DBEAC0380091EE512F6764294EA92003B5F474E595</vt:lpwstr>
  </property>
  <property fmtid="{D5CDD505-2E9C-101B-9397-08002B2CF9AE}" pid="3" name="Order">
    <vt:r8>23337800</vt:r8>
  </property>
  <property fmtid="{D5CDD505-2E9C-101B-9397-08002B2CF9AE}" pid="4" name="TaxKeyword">
    <vt:lpwstr/>
  </property>
  <property fmtid="{D5CDD505-2E9C-101B-9397-08002B2CF9AE}" pid="5" name="_dlc_DocIdItemGuid">
    <vt:lpwstr>8da7ae2c-19d6-4f1c-b91e-7c5b163ab06e</vt:lpwstr>
  </property>
</Properties>
</file>