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0" r:id="rId4"/>
  </p:sldMasterIdLst>
  <p:notesMasterIdLst>
    <p:notesMasterId r:id="rId11"/>
  </p:notesMasterIdLst>
  <p:handoutMasterIdLst>
    <p:handoutMasterId r:id="rId12"/>
  </p:handoutMasterIdLst>
  <p:sldIdLst>
    <p:sldId id="257" r:id="rId5"/>
    <p:sldId id="282" r:id="rId6"/>
    <p:sldId id="315" r:id="rId7"/>
    <p:sldId id="313" r:id="rId8"/>
    <p:sldId id="323" r:id="rId9"/>
    <p:sldId id="32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64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pos="288" userDrawn="1">
          <p15:clr>
            <a:srgbClr val="A4A3A4"/>
          </p15:clr>
        </p15:guide>
        <p15:guide id="4" pos="5472" userDrawn="1">
          <p15:clr>
            <a:srgbClr val="A4A3A4"/>
          </p15:clr>
        </p15:guide>
        <p15:guide id="5" orient="horz" pos="144" userDrawn="1">
          <p15:clr>
            <a:srgbClr val="A4A3A4"/>
          </p15:clr>
        </p15:guide>
        <p15:guide id="6" orient="horz" pos="41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8E7"/>
    <a:srgbClr val="B4D2D1"/>
    <a:srgbClr val="2CB34A"/>
    <a:srgbClr val="ADDC91"/>
    <a:srgbClr val="50B748"/>
    <a:srgbClr val="E7E7E7"/>
    <a:srgbClr val="5A5D61"/>
    <a:srgbClr val="4348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2" autoAdjust="0"/>
    <p:restoredTop sz="77309" autoAdjust="0"/>
  </p:normalViewPr>
  <p:slideViewPr>
    <p:cSldViewPr snapToGrid="0" showGuides="1">
      <p:cViewPr varScale="1">
        <p:scale>
          <a:sx n="58" d="100"/>
          <a:sy n="58" d="100"/>
        </p:scale>
        <p:origin x="1518" y="72"/>
      </p:cViewPr>
      <p:guideLst>
        <p:guide orient="horz" pos="864"/>
        <p:guide pos="2880"/>
        <p:guide pos="288"/>
        <p:guide pos="5472"/>
        <p:guide orient="horz" pos="144"/>
        <p:guide orient="horz" pos="417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4FFEA06-B92B-4861-B9A0-D9C61EE8F29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462907-C801-495B-9412-AAAA718A0C3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EFABC7-042E-4C44-8181-D8D5637055F6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7FBE85-4CBE-4E13-8F7B-5348BF75535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2BEC9C-ACF4-41DA-BAB6-BEEB6610F8C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2C7215-283B-4311-BC06-B8113C33C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6154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9AC0A1-27F7-4FD6-80D6-8CCB2A143297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CB5A78-0B0D-437D-A12F-B173FE99B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1700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-US" sz="12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2</a:t>
            </a:fld>
            <a:endParaRPr lang="en-US"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388949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CB5A78-0B0D-437D-A12F-B173FE99B3F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940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24;p2">
            <a:extLst>
              <a:ext uri="{FF2B5EF4-FFF2-40B4-BE49-F238E27FC236}">
                <a16:creationId xmlns:a16="http://schemas.microsoft.com/office/drawing/2014/main" id="{CA29F6C8-8B4C-400A-A3ED-18B4BE8DA2D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5029200"/>
            <a:ext cx="9144000" cy="18288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35BA7EA-A184-4DF4-8EBB-A91E226DCC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7315200" cy="1828800"/>
          </a:xfrm>
        </p:spPr>
        <p:txBody>
          <a:bodyPr anchor="b">
            <a:normAutofit/>
          </a:bodyPr>
          <a:lstStyle>
            <a:lvl1pPr algn="l"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0A08D3-6C7E-4159-BD82-D45797B2E1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15200" cy="914400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5" name="Google Shape;24;p2">
            <a:extLst>
              <a:ext uri="{FF2B5EF4-FFF2-40B4-BE49-F238E27FC236}">
                <a16:creationId xmlns:a16="http://schemas.microsoft.com/office/drawing/2014/main" id="{CA8B797D-2BF6-498A-B26C-C434D80BEE61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0" y="5029200"/>
            <a:ext cx="9144000" cy="1828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2438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93394F-6E3E-40E8-A6CD-437BA776A9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lIns="0" tIns="0" rIns="0"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2562CF-01B0-45AD-8883-EA0105C42D7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lIns="0" tIns="0"/>
          <a:lstStyle/>
          <a:p>
            <a:fld id="{D83FA9C0-76D2-4098-B10D-57ADD9B5F8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389AF89-B6D0-4939-AF1B-F5D40D819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600200"/>
            <a:ext cx="7315200" cy="457200"/>
          </a:xfrm>
        </p:spPr>
        <p:txBody>
          <a:bodyPr anchor="b">
            <a:normAutofit/>
          </a:bodyPr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8D813CAE-5F36-488A-B5A9-D163076803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2057400"/>
            <a:ext cx="7315200" cy="3200400"/>
          </a:xfrm>
        </p:spPr>
        <p:txBody>
          <a:bodyPr tIns="182880">
            <a:normAutofit/>
          </a:bodyPr>
          <a:lstStyle>
            <a:lvl1pPr marL="0" indent="0">
              <a:lnSpc>
                <a:spcPct val="125000"/>
              </a:lnSpc>
              <a:buNone/>
              <a:defRPr sz="1600">
                <a:solidFill>
                  <a:srgbClr val="43484E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1352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2C893-2BB2-4D1E-9344-29D1563B7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91440" rIns="91440" bIns="91440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34F21-2F8A-4FCD-9F55-400F4ED9A6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30188" indent="-230188">
              <a:buClr>
                <a:schemeClr val="tx2"/>
              </a:buClr>
              <a:buFont typeface="Wingdings" panose="05000000000000000000" pitchFamily="2" charset="2"/>
              <a:buChar char="§"/>
              <a:defRPr sz="2000"/>
            </a:lvl1pPr>
            <a:lvl2pPr marL="569913" indent="-227013">
              <a:buClr>
                <a:schemeClr val="tx2"/>
              </a:buClr>
              <a:buFont typeface="Wingdings" panose="05000000000000000000" pitchFamily="2" charset="2"/>
              <a:buChar char="§"/>
              <a:defRPr sz="2000"/>
            </a:lvl2pPr>
            <a:lvl3pPr marL="914400" indent="-228600">
              <a:buClr>
                <a:schemeClr val="tx2"/>
              </a:buClr>
              <a:buFont typeface="Wingdings" panose="05000000000000000000" pitchFamily="2" charset="2"/>
              <a:buChar char="§"/>
              <a:defRPr/>
            </a:lvl3pPr>
            <a:lvl4pPr marL="1258888" indent="-230188">
              <a:buClr>
                <a:schemeClr val="tx2"/>
              </a:buClr>
              <a:buFont typeface="Wingdings" panose="05000000000000000000" pitchFamily="2" charset="2"/>
              <a:buChar char="§"/>
              <a:defRPr/>
            </a:lvl4pPr>
            <a:lvl5pPr marL="1598613" indent="-227013">
              <a:buClr>
                <a:schemeClr val="tx2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4DF6B6-EC94-447D-9237-EBC74E811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400800"/>
            <a:ext cx="3657600" cy="274320"/>
          </a:xfrm>
          <a:prstGeom prst="rect">
            <a:avLst/>
          </a:prstGeom>
        </p:spPr>
        <p:txBody>
          <a:bodyPr bIns="0" anchor="b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B8F8C-399C-495C-870B-64DA37A06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72400" y="6400800"/>
            <a:ext cx="914400" cy="274320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83FA9C0-76D2-4098-B10D-57ADD9B5F8C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Google Shape;18;p1">
            <a:extLst>
              <a:ext uri="{FF2B5EF4-FFF2-40B4-BE49-F238E27FC236}">
                <a16:creationId xmlns:a16="http://schemas.microsoft.com/office/drawing/2014/main" id="{FDCCBA93-787C-44F8-BC10-A586D5842726}"/>
              </a:ext>
            </a:extLst>
          </p:cNvPr>
          <p:cNvCxnSpPr/>
          <p:nvPr/>
        </p:nvCxnSpPr>
        <p:spPr>
          <a:xfrm>
            <a:off x="457200" y="1188720"/>
            <a:ext cx="8229600" cy="0"/>
          </a:xfrm>
          <a:prstGeom prst="straightConnector1">
            <a:avLst/>
          </a:prstGeom>
          <a:noFill/>
          <a:ln w="25400" cap="flat" cmpd="sng">
            <a:solidFill>
              <a:srgbClr val="50B748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" name="Google Shape;18;p1">
            <a:extLst>
              <a:ext uri="{FF2B5EF4-FFF2-40B4-BE49-F238E27FC236}">
                <a16:creationId xmlns:a16="http://schemas.microsoft.com/office/drawing/2014/main" id="{5B8C37D3-1D55-4E67-A767-CFF50E235BB2}"/>
              </a:ext>
            </a:extLst>
          </p:cNvPr>
          <p:cNvCxnSpPr/>
          <p:nvPr userDrawn="1"/>
        </p:nvCxnSpPr>
        <p:spPr>
          <a:xfrm>
            <a:off x="457200" y="1188720"/>
            <a:ext cx="8229600" cy="0"/>
          </a:xfrm>
          <a:prstGeom prst="straightConnector1">
            <a:avLst/>
          </a:prstGeom>
          <a:noFill/>
          <a:ln w="25400" cap="flat" cmpd="sng">
            <a:solidFill>
              <a:srgbClr val="50B748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2612104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E2B1E-E811-4557-8F72-C6A85FD5F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514600"/>
            <a:ext cx="7315200" cy="914400"/>
          </a:xfrm>
        </p:spPr>
        <p:txBody>
          <a:bodyPr anchor="b">
            <a:normAutofit/>
          </a:bodyPr>
          <a:lstStyle>
            <a:lvl1pPr>
              <a:defRPr sz="3200"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0CABA0-CE2C-4BFA-9E7B-5CF111838C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3429000"/>
            <a:ext cx="7315200" cy="91440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rgbClr val="43484E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8592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A028E-3116-4FD0-AC75-510462A52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tIns="91440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373666-B76E-416E-B323-C48DA5A194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3931920" cy="4846320"/>
          </a:xfrm>
        </p:spPr>
        <p:txBody>
          <a:bodyPr/>
          <a:lstStyle>
            <a:lvl1pPr marL="228600" indent="-228600">
              <a:buClr>
                <a:schemeClr val="tx2"/>
              </a:buClr>
              <a:buFont typeface="Wingdings" panose="05000000000000000000" pitchFamily="2" charset="2"/>
              <a:buChar char="§"/>
              <a:defRPr sz="2000"/>
            </a:lvl1pPr>
            <a:lvl2pPr marL="514350" indent="-171450">
              <a:buClr>
                <a:schemeClr val="tx2"/>
              </a:buClr>
              <a:buFont typeface="Wingdings" panose="05000000000000000000" pitchFamily="2" charset="2"/>
              <a:buChar char="§"/>
              <a:defRPr sz="1800"/>
            </a:lvl2pPr>
            <a:lvl3pPr marL="914400" indent="-228600">
              <a:buClr>
                <a:schemeClr val="tx2"/>
              </a:buClr>
              <a:buFont typeface="Wingdings" panose="05000000000000000000" pitchFamily="2" charset="2"/>
              <a:buChar char="§"/>
              <a:defRPr/>
            </a:lvl3pPr>
            <a:lvl4pPr marL="1257300" indent="-228600">
              <a:buClr>
                <a:schemeClr val="tx2"/>
              </a:buClr>
              <a:buFont typeface="Wingdings" panose="05000000000000000000" pitchFamily="2" charset="2"/>
              <a:buChar char="§"/>
              <a:defRPr/>
            </a:lvl4pPr>
            <a:lvl5pPr marL="1600200" indent="-228600">
              <a:buClr>
                <a:schemeClr val="tx2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6D347A-B17D-4298-9595-9260AD579D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54880" y="1371600"/>
            <a:ext cx="3931920" cy="4846320"/>
          </a:xfrm>
        </p:spPr>
        <p:txBody>
          <a:bodyPr/>
          <a:lstStyle>
            <a:lvl1pPr marL="228600" indent="-228600">
              <a:buClr>
                <a:schemeClr val="tx2"/>
              </a:buClr>
              <a:buFont typeface="Wingdings" panose="05000000000000000000" pitchFamily="2" charset="2"/>
              <a:buChar char="§"/>
              <a:defRPr sz="2000"/>
            </a:lvl1pPr>
            <a:lvl2pPr marL="571500" indent="-228600">
              <a:buClr>
                <a:schemeClr val="tx2"/>
              </a:buClr>
              <a:buFont typeface="Wingdings" panose="05000000000000000000" pitchFamily="2" charset="2"/>
              <a:buChar char="§"/>
              <a:defRPr sz="1800"/>
            </a:lvl2pPr>
            <a:lvl3pPr marL="914400" indent="-228600">
              <a:buClr>
                <a:schemeClr val="tx2"/>
              </a:buClr>
              <a:buFont typeface="Wingdings" panose="05000000000000000000" pitchFamily="2" charset="2"/>
              <a:buChar char="§"/>
              <a:defRPr/>
            </a:lvl3pPr>
            <a:lvl4pPr marL="1257300" indent="-228600">
              <a:buClr>
                <a:schemeClr val="tx2"/>
              </a:buClr>
              <a:buFont typeface="Wingdings" panose="05000000000000000000" pitchFamily="2" charset="2"/>
              <a:buChar char="§"/>
              <a:defRPr/>
            </a:lvl4pPr>
            <a:lvl5pPr marL="1600200" indent="-228600">
              <a:buClr>
                <a:schemeClr val="tx2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92FAF8-E27A-4F21-8389-2FE387A29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400800"/>
            <a:ext cx="3657600" cy="274320"/>
          </a:xfrm>
          <a:prstGeom prst="rect">
            <a:avLst/>
          </a:prstGeom>
        </p:spPr>
        <p:txBody>
          <a:bodyPr tIns="0" bIns="0"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D51E15-F43C-4D7F-B4FA-78B55751D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72400" y="6400800"/>
            <a:ext cx="914400" cy="274320"/>
          </a:xfrm>
          <a:prstGeom prst="rect">
            <a:avLst/>
          </a:prstGeom>
        </p:spPr>
        <p:txBody>
          <a:bodyPr lIns="0" tIns="0"/>
          <a:lstStyle/>
          <a:p>
            <a:fld id="{D83FA9C0-76D2-4098-B10D-57ADD9B5F8C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Google Shape;18;p1">
            <a:extLst>
              <a:ext uri="{FF2B5EF4-FFF2-40B4-BE49-F238E27FC236}">
                <a16:creationId xmlns:a16="http://schemas.microsoft.com/office/drawing/2014/main" id="{0DA38E5E-81C6-4F77-B8E1-398073B3D909}"/>
              </a:ext>
            </a:extLst>
          </p:cNvPr>
          <p:cNvCxnSpPr/>
          <p:nvPr/>
        </p:nvCxnSpPr>
        <p:spPr>
          <a:xfrm>
            <a:off x="457200" y="1188720"/>
            <a:ext cx="8229600" cy="0"/>
          </a:xfrm>
          <a:prstGeom prst="straightConnector1">
            <a:avLst/>
          </a:prstGeom>
          <a:noFill/>
          <a:ln w="25400" cap="flat" cmpd="sng">
            <a:solidFill>
              <a:srgbClr val="50B748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" name="Google Shape;18;p1">
            <a:extLst>
              <a:ext uri="{FF2B5EF4-FFF2-40B4-BE49-F238E27FC236}">
                <a16:creationId xmlns:a16="http://schemas.microsoft.com/office/drawing/2014/main" id="{DED49877-8E7F-40B1-A508-B6E0B4ACE5ED}"/>
              </a:ext>
            </a:extLst>
          </p:cNvPr>
          <p:cNvCxnSpPr/>
          <p:nvPr userDrawn="1"/>
        </p:nvCxnSpPr>
        <p:spPr>
          <a:xfrm>
            <a:off x="457200" y="1188720"/>
            <a:ext cx="8229600" cy="0"/>
          </a:xfrm>
          <a:prstGeom prst="straightConnector1">
            <a:avLst/>
          </a:prstGeom>
          <a:noFill/>
          <a:ln w="25400" cap="flat" cmpd="sng">
            <a:solidFill>
              <a:srgbClr val="50B748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3634598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2B7AE4-59E8-449E-B4DF-27837B1874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3931920" cy="457200"/>
          </a:xfrm>
        </p:spPr>
        <p:txBody>
          <a:bodyPr lIns="0" rIns="0" anchor="b">
            <a:normAutofit/>
          </a:bodyPr>
          <a:lstStyle>
            <a:lvl1pPr marL="0" indent="0">
              <a:buNone/>
              <a:defRPr sz="16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8A6434-2E84-42E0-A1BF-E441A4B9F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011679"/>
            <a:ext cx="3931920" cy="4206240"/>
          </a:xfrm>
        </p:spPr>
        <p:txBody>
          <a:bodyPr/>
          <a:lstStyle>
            <a:lvl1pPr marL="171450" indent="-171450">
              <a:buClr>
                <a:schemeClr val="tx2"/>
              </a:buClr>
              <a:buFont typeface="Wingdings" panose="05000000000000000000" pitchFamily="2" charset="2"/>
              <a:buChar char="§"/>
              <a:defRPr sz="1600"/>
            </a:lvl1pPr>
            <a:lvl2pPr marL="514350" indent="-171450">
              <a:buClr>
                <a:schemeClr val="tx2"/>
              </a:buClr>
              <a:buFont typeface="Wingdings" panose="05000000000000000000" pitchFamily="2" charset="2"/>
              <a:buChar char="§"/>
              <a:defRPr sz="1600"/>
            </a:lvl2pPr>
            <a:lvl3pPr marL="857250" indent="-171450">
              <a:buClr>
                <a:schemeClr val="tx2"/>
              </a:buClr>
              <a:buFont typeface="Wingdings" panose="05000000000000000000" pitchFamily="2" charset="2"/>
              <a:buChar char="§"/>
              <a:defRPr/>
            </a:lvl3pPr>
            <a:lvl4pPr marL="1200150" indent="-171450">
              <a:buClr>
                <a:schemeClr val="tx2"/>
              </a:buClr>
              <a:buFont typeface="Wingdings" panose="05000000000000000000" pitchFamily="2" charset="2"/>
              <a:buChar char="§"/>
              <a:defRPr sz="1600"/>
            </a:lvl4pPr>
            <a:lvl5pPr marL="1543050" indent="-171450">
              <a:buClr>
                <a:schemeClr val="tx2"/>
              </a:buClr>
              <a:buFont typeface="Wingdings" panose="05000000000000000000" pitchFamily="2" charset="2"/>
              <a:buChar char="§"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0E6E02-5814-4514-A52A-BD6C831624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54880" y="1371600"/>
            <a:ext cx="3931920" cy="457200"/>
          </a:xfrm>
        </p:spPr>
        <p:txBody>
          <a:bodyPr lIns="0" rIns="0" anchor="b">
            <a:normAutofit/>
          </a:bodyPr>
          <a:lstStyle>
            <a:lvl1pPr marL="0" indent="0">
              <a:buNone/>
              <a:defRPr sz="16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D1FEED-8AE9-43BB-A63C-C6F6B86C7A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54880" y="2011679"/>
            <a:ext cx="3931920" cy="4206240"/>
          </a:xfrm>
        </p:spPr>
        <p:txBody>
          <a:bodyPr>
            <a:normAutofit/>
          </a:bodyPr>
          <a:lstStyle>
            <a:lvl1pPr marL="171450" indent="-171450">
              <a:buClr>
                <a:schemeClr val="tx2"/>
              </a:buClr>
              <a:buFont typeface="Wingdings" panose="05000000000000000000" pitchFamily="2" charset="2"/>
              <a:buChar char="§"/>
              <a:defRPr sz="1600"/>
            </a:lvl1pPr>
            <a:lvl2pPr marL="514350" indent="-171450">
              <a:buClr>
                <a:schemeClr val="tx2"/>
              </a:buClr>
              <a:buFont typeface="Wingdings" panose="05000000000000000000" pitchFamily="2" charset="2"/>
              <a:buChar char="§"/>
              <a:defRPr sz="1600"/>
            </a:lvl2pPr>
            <a:lvl3pPr marL="857250" indent="-171450">
              <a:buClr>
                <a:schemeClr val="tx2"/>
              </a:buClr>
              <a:buFont typeface="Wingdings" panose="05000000000000000000" pitchFamily="2" charset="2"/>
              <a:buChar char="§"/>
              <a:defRPr sz="1600"/>
            </a:lvl3pPr>
            <a:lvl4pPr marL="1200150" indent="-171450">
              <a:buClr>
                <a:schemeClr val="tx2"/>
              </a:buClr>
              <a:buFont typeface="Wingdings" panose="05000000000000000000" pitchFamily="2" charset="2"/>
              <a:buChar char="§"/>
              <a:defRPr sz="1600"/>
            </a:lvl4pPr>
            <a:lvl5pPr marL="1543050" indent="-171450">
              <a:buClr>
                <a:schemeClr val="tx2"/>
              </a:buClr>
              <a:buFont typeface="Wingdings" panose="05000000000000000000" pitchFamily="2" charset="2"/>
              <a:buChar char="§"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5087E0-F3BF-45DA-98A5-31401B733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401753"/>
            <a:ext cx="3657600" cy="274320"/>
          </a:xfrm>
          <a:prstGeom prst="rect">
            <a:avLst/>
          </a:prstGeom>
        </p:spPr>
        <p:txBody>
          <a:bodyPr tIns="0"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38D85B-A078-401C-BB5C-CEF5B31DD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72400" y="6401753"/>
            <a:ext cx="914400" cy="274320"/>
          </a:xfrm>
          <a:prstGeom prst="rect">
            <a:avLst/>
          </a:prstGeom>
        </p:spPr>
        <p:txBody>
          <a:bodyPr lIns="0" tIns="0"/>
          <a:lstStyle/>
          <a:p>
            <a:fld id="{D83FA9C0-76D2-4098-B10D-57ADD9B5F8C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Google Shape;18;p1">
            <a:extLst>
              <a:ext uri="{FF2B5EF4-FFF2-40B4-BE49-F238E27FC236}">
                <a16:creationId xmlns:a16="http://schemas.microsoft.com/office/drawing/2014/main" id="{DDC9D735-B8FA-4645-9497-0764ED861889}"/>
              </a:ext>
            </a:extLst>
          </p:cNvPr>
          <p:cNvCxnSpPr/>
          <p:nvPr/>
        </p:nvCxnSpPr>
        <p:spPr>
          <a:xfrm>
            <a:off x="457200" y="1188720"/>
            <a:ext cx="8229600" cy="0"/>
          </a:xfrm>
          <a:prstGeom prst="straightConnector1">
            <a:avLst/>
          </a:prstGeom>
          <a:noFill/>
          <a:ln w="25400" cap="flat" cmpd="sng">
            <a:solidFill>
              <a:srgbClr val="50B748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" name="Google Shape;18;p1">
            <a:extLst>
              <a:ext uri="{FF2B5EF4-FFF2-40B4-BE49-F238E27FC236}">
                <a16:creationId xmlns:a16="http://schemas.microsoft.com/office/drawing/2014/main" id="{CB29F1B3-5948-4940-AF0D-A2851E531C83}"/>
              </a:ext>
            </a:extLst>
          </p:cNvPr>
          <p:cNvCxnSpPr/>
          <p:nvPr userDrawn="1"/>
        </p:nvCxnSpPr>
        <p:spPr>
          <a:xfrm>
            <a:off x="457200" y="1188720"/>
            <a:ext cx="8229600" cy="0"/>
          </a:xfrm>
          <a:prstGeom prst="straightConnector1">
            <a:avLst/>
          </a:prstGeom>
          <a:noFill/>
          <a:ln w="25400" cap="flat" cmpd="sng">
            <a:solidFill>
              <a:srgbClr val="50B748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60B501E4-A167-431C-824E-1D89AA4E5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914400"/>
          </a:xfrm>
          <a:prstGeom prst="rect">
            <a:avLst/>
          </a:prstGeom>
        </p:spPr>
        <p:txBody>
          <a:bodyPr vert="horz" lIns="91440" tIns="91440" rIns="91440" bIns="9144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31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91243-5E4D-46AE-A496-E532EDC1E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914400"/>
          </a:xfrm>
        </p:spPr>
        <p:txBody>
          <a:bodyPr tIns="91440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6FAC9E-F37A-4F10-8975-56A878A42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400800"/>
            <a:ext cx="3657600" cy="274320"/>
          </a:xfrm>
          <a:prstGeom prst="rect">
            <a:avLst/>
          </a:prstGeom>
        </p:spPr>
        <p:txBody>
          <a:bodyPr lIns="0" tIns="0" rIns="0"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28A11B-F4B8-4D37-82B8-1E381B78C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72400" y="6400800"/>
            <a:ext cx="914400" cy="274320"/>
          </a:xfrm>
          <a:prstGeom prst="rect">
            <a:avLst/>
          </a:prstGeom>
        </p:spPr>
        <p:txBody>
          <a:bodyPr lIns="0" tIns="0"/>
          <a:lstStyle/>
          <a:p>
            <a:fld id="{D83FA9C0-76D2-4098-B10D-57ADD9B5F8CC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Google Shape;18;p1">
            <a:extLst>
              <a:ext uri="{FF2B5EF4-FFF2-40B4-BE49-F238E27FC236}">
                <a16:creationId xmlns:a16="http://schemas.microsoft.com/office/drawing/2014/main" id="{B9188D04-D690-49A4-A9EF-4FCFC6E2F316}"/>
              </a:ext>
            </a:extLst>
          </p:cNvPr>
          <p:cNvCxnSpPr/>
          <p:nvPr/>
        </p:nvCxnSpPr>
        <p:spPr>
          <a:xfrm>
            <a:off x="457200" y="1188720"/>
            <a:ext cx="8229600" cy="0"/>
          </a:xfrm>
          <a:prstGeom prst="straightConnector1">
            <a:avLst/>
          </a:prstGeom>
          <a:noFill/>
          <a:ln w="25400" cap="flat" cmpd="sng">
            <a:solidFill>
              <a:srgbClr val="50B748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" name="Google Shape;18;p1">
            <a:extLst>
              <a:ext uri="{FF2B5EF4-FFF2-40B4-BE49-F238E27FC236}">
                <a16:creationId xmlns:a16="http://schemas.microsoft.com/office/drawing/2014/main" id="{D2B2056F-C5BD-4332-BE94-C7CBF063A9E9}"/>
              </a:ext>
            </a:extLst>
          </p:cNvPr>
          <p:cNvCxnSpPr/>
          <p:nvPr userDrawn="1"/>
        </p:nvCxnSpPr>
        <p:spPr>
          <a:xfrm>
            <a:off x="457200" y="1188720"/>
            <a:ext cx="8229600" cy="0"/>
          </a:xfrm>
          <a:prstGeom prst="straightConnector1">
            <a:avLst/>
          </a:prstGeom>
          <a:noFill/>
          <a:ln w="25400" cap="flat" cmpd="sng">
            <a:solidFill>
              <a:srgbClr val="50B748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820715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9762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8D5DB-1AF2-439A-AAFC-4C76329F5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6B56D0-0F71-4A17-8A34-9C893075CE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lIns="0" tIns="0" rIns="0"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92B4CC-9718-4428-9EC2-B7B6CD9071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lIns="0" tIns="0"/>
          <a:lstStyle/>
          <a:p>
            <a:fld id="{D83FA9C0-76D2-4098-B10D-57ADD9B5F8C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Google Shape;18;p1">
            <a:extLst>
              <a:ext uri="{FF2B5EF4-FFF2-40B4-BE49-F238E27FC236}">
                <a16:creationId xmlns:a16="http://schemas.microsoft.com/office/drawing/2014/main" id="{2DDAEF24-4266-473D-8F63-BC80BDF7E4B5}"/>
              </a:ext>
            </a:extLst>
          </p:cNvPr>
          <p:cNvCxnSpPr/>
          <p:nvPr userDrawn="1"/>
        </p:nvCxnSpPr>
        <p:spPr>
          <a:xfrm>
            <a:off x="457200" y="1188720"/>
            <a:ext cx="8229600" cy="0"/>
          </a:xfrm>
          <a:prstGeom prst="straightConnector1">
            <a:avLst/>
          </a:prstGeom>
          <a:noFill/>
          <a:ln w="25400" cap="flat" cmpd="sng">
            <a:solidFill>
              <a:srgbClr val="50B748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" name="Chart Placeholder 12">
            <a:extLst>
              <a:ext uri="{FF2B5EF4-FFF2-40B4-BE49-F238E27FC236}">
                <a16:creationId xmlns:a16="http://schemas.microsoft.com/office/drawing/2014/main" id="{ECC68C72-90EA-4F11-B545-A6875B3CD327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457199" y="1371599"/>
            <a:ext cx="5303520" cy="4846320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0458CF6-A9AA-484A-96C0-D872D295532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943600" y="1371587"/>
            <a:ext cx="2743200" cy="4846320"/>
          </a:xfrm>
        </p:spPr>
        <p:txBody>
          <a:bodyPr anchor="ctr">
            <a:normAutofit/>
          </a:bodyPr>
          <a:lstStyle>
            <a:lvl1pPr marL="0" indent="0">
              <a:lnSpc>
                <a:spcPct val="125000"/>
              </a:lnSpc>
              <a:buNone/>
              <a:defRPr sz="1200"/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7113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5341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327E1-59B1-4109-B00D-77FCF2F0E3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274320"/>
            <a:ext cx="8229600" cy="45720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n-US" dirty="0"/>
              <a:t>Chart 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D9C32F-8944-4292-9815-F00BCD9324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lIns="0" tIns="0" rIns="0"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7964E1-C47E-41DD-86F9-0F6D1A7BF90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lIns="0" tIns="0"/>
          <a:lstStyle/>
          <a:p>
            <a:fld id="{D83FA9C0-76D2-4098-B10D-57ADD9B5F8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5EFB8B5D-35A5-42BB-815E-DB7BD3D2E5B1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457201" y="863441"/>
            <a:ext cx="8229599" cy="4754880"/>
          </a:xfrm>
        </p:spPr>
        <p:txBody>
          <a:bodyPr/>
          <a:lstStyle/>
          <a:p>
            <a:r>
              <a:rPr lang="en-US"/>
              <a:t>Click icon to add chart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3720406-74E3-4658-BAF7-71EF103117B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750242"/>
            <a:ext cx="8229600" cy="457200"/>
          </a:xfrm>
        </p:spPr>
        <p:txBody>
          <a:bodyPr>
            <a:normAutofit/>
          </a:bodyPr>
          <a:lstStyle>
            <a:lvl1pPr marL="0" indent="0">
              <a:buNone/>
              <a:defRPr sz="1200" i="1"/>
            </a:lvl1pPr>
          </a:lstStyle>
          <a:p>
            <a:pPr lvl="0"/>
            <a:r>
              <a:rPr lang="en-US" dirty="0"/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val="1404690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A4D5FE-D59F-4549-A0DE-13C1EEE05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914400"/>
          </a:xfrm>
          <a:prstGeom prst="rect">
            <a:avLst/>
          </a:prstGeom>
        </p:spPr>
        <p:txBody>
          <a:bodyPr vert="horz" lIns="91440" tIns="91440" rIns="91440" bIns="9144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6E96E-F11A-42CB-AF73-78C7A789A7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846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40B05325-841A-458C-AA70-9DD6ED3D47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3657600" cy="274320"/>
          </a:xfrm>
          <a:prstGeom prst="rect">
            <a:avLst/>
          </a:prstGeom>
        </p:spPr>
        <p:txBody>
          <a:bodyPr bIns="0" anchor="b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C3F99F84-89F6-4B58-A35F-EE23C83A2F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914400" cy="274320"/>
          </a:xfrm>
          <a:prstGeom prst="rect">
            <a:avLst/>
          </a:prstGeom>
        </p:spPr>
        <p:txBody>
          <a:bodyPr rIns="0" bIns="0" anchor="b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83FA9C0-76D2-4098-B10D-57ADD9B5F8C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C784AE4-7059-4EBF-AB81-A7709511C68F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479"/>
          <a:stretch/>
        </p:blipFill>
        <p:spPr>
          <a:xfrm>
            <a:off x="478944" y="6342703"/>
            <a:ext cx="1918335" cy="38102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1927E38-F00A-4852-87B9-F7A8DF6BD00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479"/>
          <a:stretch/>
        </p:blipFill>
        <p:spPr>
          <a:xfrm>
            <a:off x="478944" y="6342703"/>
            <a:ext cx="1918335" cy="381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712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188" indent="-230188" algn="l" defTabSz="685800" rtl="0" eaLnBrk="1" latinLnBrk="0" hangingPunct="1">
        <a:lnSpc>
          <a:spcPct val="100000"/>
        </a:lnSpc>
        <a:spcBef>
          <a:spcPts val="800"/>
        </a:spcBef>
        <a:buClr>
          <a:schemeClr val="tx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69913" indent="-227013" algn="l" defTabSz="685800" rtl="0" eaLnBrk="1" latinLnBrk="0" hangingPunct="1">
        <a:lnSpc>
          <a:spcPct val="100000"/>
        </a:lnSpc>
        <a:spcBef>
          <a:spcPts val="800"/>
        </a:spcBef>
        <a:buClr>
          <a:schemeClr val="tx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685800" rtl="0" eaLnBrk="1" latinLnBrk="0" hangingPunct="1">
        <a:lnSpc>
          <a:spcPct val="100000"/>
        </a:lnSpc>
        <a:spcBef>
          <a:spcPts val="800"/>
        </a:spcBef>
        <a:buClr>
          <a:schemeClr val="tx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31775" algn="l" defTabSz="685800" rtl="0" eaLnBrk="1" latinLnBrk="0" hangingPunct="1">
        <a:lnSpc>
          <a:spcPct val="100000"/>
        </a:lnSpc>
        <a:spcBef>
          <a:spcPts val="800"/>
        </a:spcBef>
        <a:buClr>
          <a:schemeClr val="tx2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601788" indent="-230188" algn="l" defTabSz="685800" rtl="0" eaLnBrk="1" latinLnBrk="0" hangingPunct="1">
        <a:lnSpc>
          <a:spcPct val="100000"/>
        </a:lnSpc>
        <a:spcBef>
          <a:spcPts val="800"/>
        </a:spcBef>
        <a:buClr>
          <a:schemeClr val="tx2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merfinance.gov/gradpath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2C45C-4621-4AA7-B625-000C453DA7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Your financial path to graduation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8ACD99-0555-431E-BBA5-2CD58978AF5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CFPB Section for Students and Young Consumers | 2020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633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Students need help estimating the long-term impacts of borrowing.</a:t>
            </a: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C8738AB9-F54B-4912-A062-6D5FEE4FE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330462"/>
            <a:ext cx="5943600" cy="344658"/>
          </a:xfrm>
        </p:spPr>
        <p:txBody>
          <a:bodyPr/>
          <a:lstStyle/>
          <a:p>
            <a:r>
              <a:rPr lang="en-US" dirty="0"/>
              <a:t>Figures based on an online survey of 27,091 American adults and weighted to be representative of the Census Bureau’s American Community Survey. See the study at www.usfinancialcapability.org.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7FD2ED8-6C6A-4399-9A69-CD289A8E25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0678731"/>
              </p:ext>
            </p:extLst>
          </p:nvPr>
        </p:nvGraphicFramePr>
        <p:xfrm>
          <a:off x="457196" y="2540391"/>
          <a:ext cx="8229600" cy="2438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31342386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207601968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797831499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0936355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tx2"/>
                          </a:solidFill>
                        </a:rPr>
                        <a:t>42%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tx2"/>
                          </a:solidFill>
                        </a:rPr>
                        <a:t>48%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tx2"/>
                          </a:solidFill>
                        </a:rPr>
                        <a:t>43%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tx2"/>
                          </a:solidFill>
                        </a:rPr>
                        <a:t>47%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577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were late with at least one payment in the previous year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were concerned that they wouldn’t be able to pay off their student loans.</a:t>
                      </a:r>
                    </a:p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cs typeface="Arial" panose="020B0604020202020204" pitchFamily="34" charset="0"/>
                        </a:rPr>
                        <a:t>calculated monthly student loan payment before borrowing.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wish they had chosen less expensive colleges.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0684266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4D957ABE-8400-441D-AAA3-64F253DA6C3D}"/>
              </a:ext>
            </a:extLst>
          </p:cNvPr>
          <p:cNvSpPr/>
          <p:nvPr/>
        </p:nvSpPr>
        <p:spPr>
          <a:xfrm>
            <a:off x="457196" y="1570505"/>
            <a:ext cx="82295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cs typeface="Arial" panose="020B0604020202020204" pitchFamily="34" charset="0"/>
              </a:rPr>
              <a:t>Of the ≈7,000 student loan borrowers who took the Financial Industry Regulatory Authority (FINRA) 2018 Financial Capability Study: </a:t>
            </a:r>
          </a:p>
        </p:txBody>
      </p:sp>
    </p:spTree>
    <p:extLst>
      <p:ext uri="{BB962C8B-B14F-4D97-AF65-F5344CB8AC3E}">
        <p14:creationId xmlns:p14="http://schemas.microsoft.com/office/powerpoint/2010/main" val="2685924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D4E2B-B2CA-40A6-A1F0-F1FC9A159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/>
              <a:t>This tool helps students make final decisions about where (or whether) to go to school—and how to pay for it.</a:t>
            </a:r>
            <a:endParaRPr lang="en-US" i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A58FF2-8E0A-4A5D-A988-F3829E013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16826" y="6430617"/>
            <a:ext cx="3429000" cy="290223"/>
          </a:xfrm>
        </p:spPr>
        <p:txBody>
          <a:bodyPr/>
          <a:lstStyle/>
          <a:p>
            <a:pPr algn="r"/>
            <a:r>
              <a:rPr lang="en-US" dirty="0"/>
              <a:t>3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8A1329D-A3E2-4325-A5F3-0556DB7F8D7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622"/>
          <a:stretch/>
        </p:blipFill>
        <p:spPr>
          <a:xfrm>
            <a:off x="457200" y="1351013"/>
            <a:ext cx="8229600" cy="321727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6AAB88B-877F-408B-8BC2-EC4247707E30}"/>
              </a:ext>
            </a:extLst>
          </p:cNvPr>
          <p:cNvSpPr txBox="1"/>
          <p:nvPr/>
        </p:nvSpPr>
        <p:spPr>
          <a:xfrm>
            <a:off x="4288998" y="4631621"/>
            <a:ext cx="3615926" cy="1107996"/>
          </a:xfrm>
          <a:prstGeom prst="rect">
            <a:avLst/>
          </a:prstGeom>
          <a:solidFill>
            <a:srgbClr val="CCE8E7">
              <a:alpha val="8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Avenir Next LT Pro" panose="020B0504020202020204" pitchFamily="34" charset="0"/>
              </a:rPr>
              <a:t>Your financial path to graduation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venir Next LT Pro Light" panose="020B0304020202020204" pitchFamily="34" charset="0"/>
              </a:rPr>
              <a:t>Does my funding cover my costs?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venir Next LT Pro Light" panose="020B0304020202020204" pitchFamily="34" charset="0"/>
              </a:rPr>
              <a:t>Can I afford the loans I’ll need?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venir Next LT Pro Light" panose="020B0304020202020204" pitchFamily="34" charset="0"/>
              </a:rPr>
              <a:t>Is this school worth it for me? </a:t>
            </a:r>
          </a:p>
        </p:txBody>
      </p:sp>
    </p:spTree>
    <p:extLst>
      <p:ext uri="{BB962C8B-B14F-4D97-AF65-F5344CB8AC3E}">
        <p14:creationId xmlns:p14="http://schemas.microsoft.com/office/powerpoint/2010/main" val="2014889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CC5A6-53FB-42BD-A482-A371FA5E3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We used this research to build a tool that equips students to turn financial aid offers into plans to pay for school.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EE2E2E-EA33-47E4-A295-8160109E21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76497" y="1712595"/>
            <a:ext cx="3610303" cy="39814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This tool provides students and families with:</a:t>
            </a:r>
          </a:p>
          <a:p>
            <a:r>
              <a:rPr lang="en-US" sz="1600" dirty="0"/>
              <a:t>An interactive plan that can be saved and revised</a:t>
            </a:r>
          </a:p>
          <a:p>
            <a:r>
              <a:rPr lang="en-US" sz="1600" dirty="0"/>
              <a:t>Simple explanations of jargon and financial concepts</a:t>
            </a:r>
          </a:p>
          <a:p>
            <a:r>
              <a:rPr lang="en-US" sz="1600" dirty="0"/>
              <a:t>Money saving tips </a:t>
            </a:r>
          </a:p>
          <a:p>
            <a:r>
              <a:rPr lang="en-US" sz="1600" dirty="0"/>
              <a:t>Running total of uncovered costs</a:t>
            </a:r>
          </a:p>
          <a:p>
            <a:r>
              <a:rPr lang="en-US" sz="1600" dirty="0"/>
              <a:t>Projected debt and information to help decide if it’s affordable</a:t>
            </a:r>
          </a:p>
          <a:p>
            <a:r>
              <a:rPr lang="en-US" sz="1600" dirty="0"/>
              <a:t>Apples-to-apples comparisons of multiple aid offers</a:t>
            </a:r>
          </a:p>
          <a:p>
            <a:r>
              <a:rPr lang="en-US" sz="1600" dirty="0"/>
              <a:t>Suggested next steps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30934-AE60-4E6F-9C46-A4C05549D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199" y="6400800"/>
            <a:ext cx="5462803" cy="274320"/>
          </a:xfrm>
        </p:spPr>
        <p:txBody>
          <a:bodyPr/>
          <a:lstStyle/>
          <a:p>
            <a:r>
              <a:rPr lang="en-US" sz="800" dirty="0"/>
              <a:t>New America’s report </a:t>
            </a:r>
            <a:r>
              <a:rPr lang="en-US" sz="800" i="1" dirty="0"/>
              <a:t>Decoding the Cost of College </a:t>
            </a:r>
            <a:r>
              <a:rPr lang="en-US" sz="800" dirty="0"/>
              <a:t>elucidated the challenges posed by financial aid offers. We also conducted our own research with students, parents, and college access advisers.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2E05CA-28E2-4F78-A141-99B73A875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FA9C0-76D2-4098-B10D-57ADD9B5F8CC}" type="slidenum">
              <a:rPr lang="en-US" smtClean="0"/>
              <a:t>4</a:t>
            </a:fld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1E1D7E3A-6132-4F4C-87D5-90243909EA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712595"/>
            <a:ext cx="4314825" cy="398145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2AA0163-41A7-45AF-BD89-072B9A5257B0}"/>
              </a:ext>
            </a:extLst>
          </p:cNvPr>
          <p:cNvSpPr txBox="1"/>
          <p:nvPr/>
        </p:nvSpPr>
        <p:spPr>
          <a:xfrm>
            <a:off x="3538330" y="5848588"/>
            <a:ext cx="4462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hlinkClick r:id="rId3"/>
              </a:rPr>
              <a:t>www.consumerfinance.gov</a:t>
            </a:r>
            <a:r>
              <a:rPr lang="en-US" dirty="0">
                <a:hlinkClick r:id="rId3"/>
              </a:rPr>
              <a:t>/</a:t>
            </a:r>
            <a:r>
              <a:rPr lang="en-US" dirty="0" err="1">
                <a:hlinkClick r:id="rId3"/>
              </a:rPr>
              <a:t>gradpath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77900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E127E80-2202-4741-B3A2-5FAFF165B3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2164245"/>
            <a:ext cx="3931920" cy="457200"/>
          </a:xfrm>
        </p:spPr>
        <p:txBody>
          <a:bodyPr/>
          <a:lstStyle/>
          <a:p>
            <a:pPr algn="ctr"/>
            <a:r>
              <a:rPr lang="en-US" dirty="0"/>
              <a:t>How to use the tool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913BA1-A9D8-4846-B5F1-5CBEE70461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804324"/>
            <a:ext cx="3931920" cy="4206240"/>
          </a:xfrm>
        </p:spPr>
        <p:txBody>
          <a:bodyPr/>
          <a:lstStyle/>
          <a:p>
            <a:r>
              <a:rPr lang="en-US" dirty="0"/>
              <a:t>Send </a:t>
            </a:r>
            <a:r>
              <a:rPr lang="en-US" sz="1600" dirty="0"/>
              <a:t>individualized, prepopulated links to students </a:t>
            </a:r>
          </a:p>
          <a:p>
            <a:r>
              <a:rPr lang="en-US" dirty="0"/>
              <a:t>Designed for advisers to use in giving students current, tailored guidance</a:t>
            </a:r>
          </a:p>
          <a:p>
            <a:pPr lvl="1"/>
            <a:r>
              <a:rPr lang="en-US" dirty="0"/>
              <a:t>Save and revise personal plans without exposing student data</a:t>
            </a:r>
          </a:p>
          <a:p>
            <a:pPr lvl="1"/>
            <a:r>
              <a:rPr lang="en-US" dirty="0"/>
              <a:t>Regular updates and improvements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4A7AC80-D21D-4687-898A-E03ED0DF0C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54880" y="2164245"/>
            <a:ext cx="3931920" cy="457200"/>
          </a:xfrm>
        </p:spPr>
        <p:txBody>
          <a:bodyPr/>
          <a:lstStyle/>
          <a:p>
            <a:pPr algn="ctr"/>
            <a:r>
              <a:rPr lang="en-US" dirty="0"/>
              <a:t>Pilot benefits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EE2E2E-EA33-47E4-A295-8160109E21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54880" y="2804324"/>
            <a:ext cx="3931920" cy="4206240"/>
          </a:xfrm>
        </p:spPr>
        <p:txBody>
          <a:bodyPr/>
          <a:lstStyle/>
          <a:p>
            <a:r>
              <a:rPr lang="en-US" dirty="0"/>
              <a:t>Schools set the parameters </a:t>
            </a:r>
          </a:p>
          <a:p>
            <a:r>
              <a:rPr lang="en-US" dirty="0"/>
              <a:t>Opt-in assistance with IT setup, quality assurance, and impact evaluation</a:t>
            </a:r>
          </a:p>
          <a:p>
            <a:r>
              <a:rPr lang="en-US" dirty="0"/>
              <a:t>Quarterly calls with other pilot schools</a:t>
            </a:r>
          </a:p>
          <a:p>
            <a:r>
              <a:rPr lang="en-US" dirty="0"/>
              <a:t>Opportunities to co-present with the CFPB at conferences</a:t>
            </a:r>
          </a:p>
          <a:p>
            <a:r>
              <a:rPr lang="en-US" dirty="0"/>
              <a:t>Everything is free!</a:t>
            </a:r>
            <a:endParaRPr lang="en-US" sz="1600" dirty="0"/>
          </a:p>
          <a:p>
            <a:endParaRPr lang="en-US" sz="16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30934-AE60-4E6F-9C46-A4C05549D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2E05CA-28E2-4F78-A141-99B73A875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FA9C0-76D2-4098-B10D-57ADD9B5F8CC}" type="slidenum">
              <a:rPr lang="en-US" smtClean="0"/>
              <a:t>5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DCC5A6-53FB-42BD-A482-A371FA5E3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Postsecondary institutions: Join our pilot and set up students for success in paying for school.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5DF9BA8-94E1-4F21-9982-7ACB82DD06AA}"/>
              </a:ext>
            </a:extLst>
          </p:cNvPr>
          <p:cNvSpPr/>
          <p:nvPr/>
        </p:nvSpPr>
        <p:spPr>
          <a:xfrm>
            <a:off x="457200" y="1494000"/>
            <a:ext cx="8229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i="1" dirty="0">
                <a:solidFill>
                  <a:srgbClr val="2CB34A"/>
                </a:solidFill>
              </a:rPr>
              <a:t>Piloting the tool requires no new software and no data sharing! </a:t>
            </a:r>
          </a:p>
        </p:txBody>
      </p:sp>
    </p:spTree>
    <p:extLst>
      <p:ext uri="{BB962C8B-B14F-4D97-AF65-F5344CB8AC3E}">
        <p14:creationId xmlns:p14="http://schemas.microsoft.com/office/powerpoint/2010/main" val="3286225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E127E80-2202-4741-B3A2-5FAFF165B3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2192117"/>
            <a:ext cx="3931920" cy="4572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How to use the tool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913BA1-A9D8-4846-B5F1-5CBEE70461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832196"/>
            <a:ext cx="3931920" cy="4206240"/>
          </a:xfrm>
        </p:spPr>
        <p:txBody>
          <a:bodyPr/>
          <a:lstStyle/>
          <a:p>
            <a:r>
              <a:rPr lang="en-US" dirty="0"/>
              <a:t>Easily generate financing plans for each student for easy comparison</a:t>
            </a:r>
          </a:p>
          <a:p>
            <a:r>
              <a:rPr lang="en-US" dirty="0"/>
              <a:t>Designed for advisers to use in giving students current, tailored guidance</a:t>
            </a:r>
          </a:p>
          <a:p>
            <a:pPr lvl="1"/>
            <a:r>
              <a:rPr lang="en-US" dirty="0"/>
              <a:t>Save and revise personal plans without exposing student data</a:t>
            </a:r>
          </a:p>
          <a:p>
            <a:pPr lvl="1"/>
            <a:r>
              <a:rPr lang="en-US" dirty="0"/>
              <a:t>Regular updates and improvements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4A7AC80-D21D-4687-898A-E03ED0DF0C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54880" y="2192117"/>
            <a:ext cx="3931920" cy="457200"/>
          </a:xfrm>
        </p:spPr>
        <p:txBody>
          <a:bodyPr/>
          <a:lstStyle/>
          <a:p>
            <a:pPr algn="ctr"/>
            <a:r>
              <a:rPr lang="en-US" dirty="0"/>
              <a:t>Pilot benefits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EE2E2E-EA33-47E4-A295-8160109E21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54880" y="2832196"/>
            <a:ext cx="3931920" cy="4206240"/>
          </a:xfrm>
        </p:spPr>
        <p:txBody>
          <a:bodyPr/>
          <a:lstStyle/>
          <a:p>
            <a:r>
              <a:rPr lang="en-US" dirty="0"/>
              <a:t>Organizations set the parameters </a:t>
            </a:r>
          </a:p>
          <a:p>
            <a:r>
              <a:rPr lang="en-US" dirty="0"/>
              <a:t>Opt-in assistance with impact evaluation</a:t>
            </a:r>
          </a:p>
          <a:p>
            <a:r>
              <a:rPr lang="en-US" dirty="0"/>
              <a:t>Quarterly calls with other pilot participants</a:t>
            </a:r>
          </a:p>
          <a:p>
            <a:r>
              <a:rPr lang="en-US" dirty="0"/>
              <a:t>Opportunities to co-present with the CFPB at conferences</a:t>
            </a:r>
          </a:p>
          <a:p>
            <a:r>
              <a:rPr lang="en-US" dirty="0"/>
              <a:t>Everything is free!</a:t>
            </a:r>
            <a:endParaRPr lang="en-US" sz="1600" dirty="0"/>
          </a:p>
          <a:p>
            <a:endParaRPr lang="en-US" sz="16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30934-AE60-4E6F-9C46-A4C05549D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2E05CA-28E2-4F78-A141-99B73A875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FA9C0-76D2-4098-B10D-57ADD9B5F8CC}" type="slidenum">
              <a:rPr lang="en-US" smtClean="0"/>
              <a:t>6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DCC5A6-53FB-42BD-A482-A371FA5E3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Counselors and college access advisers: Join our pilot and set up students for success in paying for school.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5DF9BA8-94E1-4F21-9982-7ACB82DD06AA}"/>
              </a:ext>
            </a:extLst>
          </p:cNvPr>
          <p:cNvSpPr/>
          <p:nvPr/>
        </p:nvSpPr>
        <p:spPr>
          <a:xfrm>
            <a:off x="457200" y="1494000"/>
            <a:ext cx="8229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i="1" dirty="0">
                <a:solidFill>
                  <a:srgbClr val="2CB34A"/>
                </a:solidFill>
              </a:rPr>
              <a:t>Piloting the tool requires no new software and no data sharing! </a:t>
            </a:r>
          </a:p>
        </p:txBody>
      </p:sp>
    </p:spTree>
    <p:extLst>
      <p:ext uri="{BB962C8B-B14F-4D97-AF65-F5344CB8AC3E}">
        <p14:creationId xmlns:p14="http://schemas.microsoft.com/office/powerpoint/2010/main" val="2190182787"/>
      </p:ext>
    </p:extLst>
  </p:cSld>
  <p:clrMapOvr>
    <a:masterClrMapping/>
  </p:clrMapOvr>
</p:sld>
</file>

<file path=ppt/theme/theme1.xml><?xml version="1.0" encoding="utf-8"?>
<a:theme xmlns:a="http://schemas.openxmlformats.org/drawingml/2006/main" name="CFPB PowerPoint Theme">
  <a:themeElements>
    <a:clrScheme name="CFPB PowerPoint Color Theme">
      <a:dk1>
        <a:srgbClr val="000000"/>
      </a:dk1>
      <a:lt1>
        <a:sysClr val="window" lastClr="FFFFFF"/>
      </a:lt1>
      <a:dk2>
        <a:srgbClr val="1E9642"/>
      </a:dk2>
      <a:lt2>
        <a:srgbClr val="F8F8F8"/>
      </a:lt2>
      <a:accent1>
        <a:srgbClr val="0050B4"/>
      </a:accent1>
      <a:accent2>
        <a:srgbClr val="1E9642"/>
      </a:accent2>
      <a:accent3>
        <a:srgbClr val="D14124"/>
      </a:accent3>
      <a:accent4>
        <a:srgbClr val="257675"/>
      </a:accent4>
      <a:accent5>
        <a:srgbClr val="DC731C"/>
      </a:accent5>
      <a:accent6>
        <a:srgbClr val="8A6C57"/>
      </a:accent6>
      <a:hlink>
        <a:srgbClr val="254B87"/>
      </a:hlink>
      <a:folHlink>
        <a:srgbClr val="254B87"/>
      </a:folHlink>
    </a:clrScheme>
    <a:fontScheme name="CFPB PPT Font Theme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 CFPB PowerPoint Template with Examples.pptx" id="{36B9DC15-0666-4905-ACC2-D2315B0A06CD}" vid="{AA1FFB33-CEB0-4551-99B1-87F1E3D805E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EA77B04D7F8B44956AD586C4D74D6D" ma:contentTypeVersion="7" ma:contentTypeDescription="Create a new document." ma:contentTypeScope="" ma:versionID="ccda9236d5a5602e6626b5e0c297f9ae">
  <xsd:schema xmlns:xsd="http://www.w3.org/2001/XMLSchema" xmlns:xs="http://www.w3.org/2001/XMLSchema" xmlns:p="http://schemas.microsoft.com/office/2006/metadata/properties" xmlns:ns3="5e235464-3eab-4882-a6fa-f70788ea5378" xmlns:ns4="e80f9f4d-562c-40f5-9ba3-7e77dd844002" targetNamespace="http://schemas.microsoft.com/office/2006/metadata/properties" ma:root="true" ma:fieldsID="9c4887f5df640fa03ae6f878dc9d475e" ns3:_="" ns4:_="">
    <xsd:import namespace="5e235464-3eab-4882-a6fa-f70788ea5378"/>
    <xsd:import namespace="e80f9f4d-562c-40f5-9ba3-7e77dd84400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235464-3eab-4882-a6fa-f70788ea537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0f9f4d-562c-40f5-9ba3-7e77dd84400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09CCA5E-8EB7-42BD-9F2C-6104D24D0E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235464-3eab-4882-a6fa-f70788ea5378"/>
    <ds:schemaRef ds:uri="e80f9f4d-562c-40f5-9ba3-7e77dd8440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5D46908-85DF-45EA-9290-3A22BDB93E31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e80f9f4d-562c-40f5-9ba3-7e77dd844002"/>
    <ds:schemaRef ds:uri="5e235464-3eab-4882-a6fa-f70788ea5378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384689C-A140-4CA0-9883-083CCE0281B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CFPB PowerPoint Template with Examples</Template>
  <TotalTime>13134</TotalTime>
  <Words>504</Words>
  <Application>Microsoft Office PowerPoint</Application>
  <PresentationFormat>On-screen Show (4:3)</PresentationFormat>
  <Paragraphs>66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Avenir Next LT Pro</vt:lpstr>
      <vt:lpstr>Avenir Next LT Pro Light</vt:lpstr>
      <vt:lpstr>Calibri</vt:lpstr>
      <vt:lpstr>Georgia</vt:lpstr>
      <vt:lpstr>Wingdings</vt:lpstr>
      <vt:lpstr>CFPB PowerPoint Theme</vt:lpstr>
      <vt:lpstr>Your financial path to graduation</vt:lpstr>
      <vt:lpstr>Students need help estimating the long-term impacts of borrowing.</vt:lpstr>
      <vt:lpstr>This tool helps students make final decisions about where (or whether) to go to school—and how to pay for it.</vt:lpstr>
      <vt:lpstr>We used this research to build a tool that equips students to turn financial aid offers into plans to pay for school. </vt:lpstr>
      <vt:lpstr>Postsecondary institutions: Join our pilot and set up students for success in paying for school.</vt:lpstr>
      <vt:lpstr>Counselors and college access advisers: Join our pilot and set up students for success in paying for school.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template</dc:title>
  <dc:creator>Mullan, Kate (CFPB)</dc:creator>
  <cp:lastModifiedBy>Medrano, Kimberley (CFPB)</cp:lastModifiedBy>
  <cp:revision>122</cp:revision>
  <dcterms:created xsi:type="dcterms:W3CDTF">2020-02-14T14:45:45Z</dcterms:created>
  <dcterms:modified xsi:type="dcterms:W3CDTF">2020-08-31T19:01:38Z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0x01010024EA77B04D7F8B44956AD586C4D74D6D</vt:lpwstr>
  </property>
  <property fmtid="{D5CDD505-2E9C-101B-9397-08002B2CF9AE}" pid="3" name="TaxKeyword">
    <vt:lpwstr/>
  </property>
  <property fmtid="{D5CDD505-2E9C-101B-9397-08002B2CF9AE}" pid="4" name="TaxCatchAll">
    <vt:lpwstr/>
  </property>
  <property fmtid="{D5CDD505-2E9C-101B-9397-08002B2CF9AE}" pid="5" name="TaxKeywordTaxHTField">
    <vt:lpwstr/>
  </property>
</Properties>
</file>